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31"/>
  </p:notesMasterIdLst>
  <p:handoutMasterIdLst>
    <p:handoutMasterId r:id="rId132"/>
  </p:handoutMasterIdLst>
  <p:sldIdLst>
    <p:sldId id="256" r:id="rId2"/>
    <p:sldId id="409" r:id="rId3"/>
    <p:sldId id="338" r:id="rId4"/>
    <p:sldId id="266" r:id="rId5"/>
    <p:sldId id="258" r:id="rId6"/>
    <p:sldId id="259" r:id="rId7"/>
    <p:sldId id="264" r:id="rId8"/>
    <p:sldId id="260" r:id="rId9"/>
    <p:sldId id="261" r:id="rId10"/>
    <p:sldId id="339" r:id="rId11"/>
    <p:sldId id="347" r:id="rId12"/>
    <p:sldId id="340" r:id="rId13"/>
    <p:sldId id="341" r:id="rId14"/>
    <p:sldId id="342" r:id="rId15"/>
    <p:sldId id="343" r:id="rId16"/>
    <p:sldId id="344" r:id="rId17"/>
    <p:sldId id="345" r:id="rId18"/>
    <p:sldId id="346" r:id="rId19"/>
    <p:sldId id="292" r:id="rId20"/>
    <p:sldId id="275" r:id="rId21"/>
    <p:sldId id="276" r:id="rId22"/>
    <p:sldId id="277" r:id="rId23"/>
    <p:sldId id="278" r:id="rId24"/>
    <p:sldId id="279" r:id="rId25"/>
    <p:sldId id="280" r:id="rId26"/>
    <p:sldId id="281" r:id="rId27"/>
    <p:sldId id="293" r:id="rId28"/>
    <p:sldId id="350" r:id="rId29"/>
    <p:sldId id="351" r:id="rId30"/>
    <p:sldId id="352" r:id="rId31"/>
    <p:sldId id="353" r:id="rId32"/>
    <p:sldId id="354" r:id="rId33"/>
    <p:sldId id="377" r:id="rId34"/>
    <p:sldId id="390" r:id="rId35"/>
    <p:sldId id="405" r:id="rId36"/>
    <p:sldId id="406" r:id="rId37"/>
    <p:sldId id="282" r:id="rId38"/>
    <p:sldId id="283" r:id="rId39"/>
    <p:sldId id="284" r:id="rId40"/>
    <p:sldId id="418" r:id="rId41"/>
    <p:sldId id="285" r:id="rId42"/>
    <p:sldId id="415" r:id="rId43"/>
    <p:sldId id="416" r:id="rId44"/>
    <p:sldId id="417" r:id="rId45"/>
    <p:sldId id="286" r:id="rId46"/>
    <p:sldId id="287" r:id="rId47"/>
    <p:sldId id="288" r:id="rId48"/>
    <p:sldId id="289" r:id="rId49"/>
    <p:sldId id="451" r:id="rId50"/>
    <p:sldId id="452" r:id="rId51"/>
    <p:sldId id="453" r:id="rId52"/>
    <p:sldId id="454" r:id="rId53"/>
    <p:sldId id="455" r:id="rId54"/>
    <p:sldId id="456" r:id="rId55"/>
    <p:sldId id="457" r:id="rId56"/>
    <p:sldId id="458" r:id="rId57"/>
    <p:sldId id="295" r:id="rId58"/>
    <p:sldId id="290"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9" r:id="rId82"/>
    <p:sldId id="318" r:id="rId83"/>
    <p:sldId id="320" r:id="rId84"/>
    <p:sldId id="321" r:id="rId85"/>
    <p:sldId id="322" r:id="rId86"/>
    <p:sldId id="323" r:id="rId87"/>
    <p:sldId id="324" r:id="rId88"/>
    <p:sldId id="326" r:id="rId89"/>
    <p:sldId id="325" r:id="rId90"/>
    <p:sldId id="328" r:id="rId91"/>
    <p:sldId id="327" r:id="rId92"/>
    <p:sldId id="329" r:id="rId93"/>
    <p:sldId id="330" r:id="rId94"/>
    <p:sldId id="331" r:id="rId95"/>
    <p:sldId id="332" r:id="rId96"/>
    <p:sldId id="333" r:id="rId97"/>
    <p:sldId id="334" r:id="rId98"/>
    <p:sldId id="438" r:id="rId99"/>
    <p:sldId id="439" r:id="rId100"/>
    <p:sldId id="440" r:id="rId101"/>
    <p:sldId id="441" r:id="rId102"/>
    <p:sldId id="442" r:id="rId103"/>
    <p:sldId id="443" r:id="rId104"/>
    <p:sldId id="444" r:id="rId105"/>
    <p:sldId id="445" r:id="rId106"/>
    <p:sldId id="433" r:id="rId107"/>
    <p:sldId id="434" r:id="rId108"/>
    <p:sldId id="435" r:id="rId109"/>
    <p:sldId id="436" r:id="rId110"/>
    <p:sldId id="437" r:id="rId111"/>
    <p:sldId id="419" r:id="rId112"/>
    <p:sldId id="422" r:id="rId113"/>
    <p:sldId id="423" r:id="rId114"/>
    <p:sldId id="424" r:id="rId115"/>
    <p:sldId id="425" r:id="rId116"/>
    <p:sldId id="426" r:id="rId117"/>
    <p:sldId id="427" r:id="rId118"/>
    <p:sldId id="428" r:id="rId119"/>
    <p:sldId id="429" r:id="rId120"/>
    <p:sldId id="430" r:id="rId121"/>
    <p:sldId id="431" r:id="rId122"/>
    <p:sldId id="432" r:id="rId123"/>
    <p:sldId id="446" r:id="rId124"/>
    <p:sldId id="448" r:id="rId125"/>
    <p:sldId id="450" r:id="rId126"/>
    <p:sldId id="459" r:id="rId127"/>
    <p:sldId id="336" r:id="rId128"/>
    <p:sldId id="337" r:id="rId129"/>
    <p:sldId id="291" r:id="rId130"/>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Arial" charset="0"/>
              </a:defRPr>
            </a:lvl1pPr>
          </a:lstStyle>
          <a:p>
            <a:pPr>
              <a:defRPr/>
            </a:pPr>
            <a:fld id="{F47EFB70-E1B0-4CF5-97EC-CE2122FDC9CB}" type="datetimeFigureOut">
              <a:rPr lang="en-US"/>
              <a:pPr>
                <a:defRPr/>
              </a:pPr>
              <a:t>3/12/2014</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ea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ea typeface="Arial" charset="0"/>
              </a:defRPr>
            </a:lvl1pPr>
          </a:lstStyle>
          <a:p>
            <a:pPr>
              <a:defRPr/>
            </a:pPr>
            <a:fld id="{116D33EE-353B-46D1-9CB5-2E2442D11AD7}" type="slidenum">
              <a:rPr lang="en-US"/>
              <a:pPr>
                <a:defRPr/>
              </a:pPr>
              <a:t>‹#›</a:t>
            </a:fld>
            <a:endParaRPr lang="en-US"/>
          </a:p>
        </p:txBody>
      </p:sp>
    </p:spTree>
    <p:extLst>
      <p:ext uri="{BB962C8B-B14F-4D97-AF65-F5344CB8AC3E}">
        <p14:creationId xmlns:p14="http://schemas.microsoft.com/office/powerpoint/2010/main" val="1898703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Arial"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ea typeface="Arial" charset="0"/>
              </a:defRPr>
            </a:lvl1pPr>
          </a:lstStyle>
          <a:p>
            <a:pPr>
              <a:defRPr/>
            </a:pPr>
            <a:fld id="{8014229A-2737-4A34-A5CB-074491F85AB4}" type="datetimeFigureOut">
              <a:rPr lang="en-US"/>
              <a:pPr>
                <a:defRPr/>
              </a:pPr>
              <a:t>3/12/2014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ea typeface="Arial" charset="0"/>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ea typeface="Arial" charset="0"/>
              </a:defRPr>
            </a:lvl1pPr>
          </a:lstStyle>
          <a:p>
            <a:pPr>
              <a:defRPr/>
            </a:pPr>
            <a:fld id="{6D0FB5B5-0892-42B8-9496-F5DA8B0EBF12}" type="slidenum">
              <a:rPr lang="en-US"/>
              <a:pPr>
                <a:defRPr/>
              </a:pPr>
              <a:t>‹#›</a:t>
            </a:fld>
            <a:endParaRPr lang="en-US"/>
          </a:p>
        </p:txBody>
      </p:sp>
    </p:spTree>
    <p:extLst>
      <p:ext uri="{BB962C8B-B14F-4D97-AF65-F5344CB8AC3E}">
        <p14:creationId xmlns:p14="http://schemas.microsoft.com/office/powerpoint/2010/main" val="1837250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marL="112713" indent="-112713">
              <a:defRPr/>
            </a:pPr>
            <a:r>
              <a:rPr lang="en-US" altLang="en-US" dirty="0" smtClean="0"/>
              <a:t>“Standards of Medical Care in Diabetes—2014” comprises all of the current and key clinical practice recommendations of the American Diabetes Association (ADA)</a:t>
            </a:r>
          </a:p>
          <a:p>
            <a:pPr marL="112713" indent="-112713">
              <a:defRPr/>
            </a:pPr>
            <a:r>
              <a:rPr lang="en-US" altLang="en-US" dirty="0" smtClean="0"/>
              <a:t>These Standards of Care are revised annually by the ADA’s multidisciplinary Professional Practice Committee (PPC)</a:t>
            </a:r>
          </a:p>
          <a:p>
            <a:pPr marL="228600" lvl="1" indent="-112713">
              <a:defRPr/>
            </a:pPr>
            <a:r>
              <a:rPr lang="en-US" altLang="en-US" dirty="0" smtClean="0"/>
              <a:t>For the current revision, PPC members systematically searched Medline for human studies related to each subsection and published since 1 January 2013</a:t>
            </a:r>
          </a:p>
          <a:p>
            <a:pPr marL="228600" lvl="1" indent="-112713">
              <a:defRPr/>
            </a:pPr>
            <a:r>
              <a:rPr lang="en-US" altLang="en-US" dirty="0" smtClean="0"/>
              <a:t>Recommendations were revised based on new evidence or, in some cases, to clarify the prior recommendations or match the strength of the word to the strength of the evident</a:t>
            </a:r>
          </a:p>
          <a:p>
            <a:pPr marL="228600" lvl="1" indent="-112713">
              <a:defRPr/>
            </a:pPr>
            <a:r>
              <a:rPr lang="en-US" altLang="en-US" dirty="0" smtClean="0"/>
              <a:t>A table linking the changes in the recommendations to new evidence can be reviewed at http://professional.diabetes.org/CPR</a:t>
            </a:r>
          </a:p>
          <a:p>
            <a:pPr marL="112713" indent="-112713">
              <a:defRPr/>
            </a:pPr>
            <a:r>
              <a:rPr lang="en-US" altLang="en-US" dirty="0" smtClean="0"/>
              <a:t>As for all position statements, the Standards of Care were reviewed and approved by the Executive Committee of ADA’s Board of Directors, which includes health care professionals, scientists, and lay people</a:t>
            </a:r>
          </a:p>
          <a:p>
            <a:pPr marL="112713" indent="-112713">
              <a:defRPr/>
            </a:pPr>
            <a:r>
              <a:rPr lang="en-US" altLang="en-US" dirty="0" smtClean="0"/>
              <a:t>Feedback from the larger clinical community was valuable for the 2014 revision of the Standards of Care; readers who wish to comment on the “Standards of Medical Care in Diabetes—2014”  are invited to do so at http://professional.diabetes.org/CPR</a:t>
            </a:r>
          </a:p>
          <a:p>
            <a:pPr marL="112713" indent="-112713">
              <a:defRPr/>
            </a:pPr>
            <a:r>
              <a:rPr lang="en-US" altLang="en-US" dirty="0" smtClean="0"/>
              <a:t>ADA funds development of the Standards of Care and all ADA position statements out of its general revenues and does not use industry support for these purposes</a:t>
            </a:r>
          </a:p>
          <a:p>
            <a:pPr marL="112713" indent="-112713">
              <a:defRPr/>
            </a:pPr>
            <a:r>
              <a:rPr lang="en-US" altLang="en-US" dirty="0" smtClean="0"/>
              <a:t>The slides are organized to correspond with sections within the “Standards of Medical Care in Diabetes—2014”</a:t>
            </a:r>
          </a:p>
          <a:p>
            <a:pPr marL="112713" indent="-112713">
              <a:defRPr/>
            </a:pPr>
            <a:r>
              <a:rPr lang="en-US" altLang="en-US" dirty="0" smtClean="0"/>
              <a:t>While not every section in the document is represented, these slides do incorporate the most salient points from the Position Statement</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4DF960-58D4-446D-8E3C-2A49877F76A4}" type="slidenum">
              <a:rPr lang="en-US" smtClean="0"/>
              <a:pPr eaLnBrk="1" hangingPunct="1"/>
              <a:t>2</a:t>
            </a:fld>
            <a:endParaRPr lang="en-US" smtClean="0"/>
          </a:p>
        </p:txBody>
      </p:sp>
      <p:sp>
        <p:nvSpPr>
          <p:cNvPr id="5" name="TextBox 4"/>
          <p:cNvSpPr txBox="1"/>
          <p:nvPr/>
        </p:nvSpPr>
        <p:spPr>
          <a:xfrm>
            <a:off x="681038" y="9369425"/>
            <a:ext cx="5435600" cy="368300"/>
          </a:xfrm>
          <a:prstGeom prst="rect">
            <a:avLst/>
          </a:prstGeom>
          <a:noFill/>
        </p:spPr>
        <p:txBody>
          <a:bodyPr>
            <a:spAutoFit/>
          </a:bodyPr>
          <a:lstStyle/>
          <a:p>
            <a:pPr marL="111125" indent="-111125">
              <a:spcBef>
                <a:spcPts val="600"/>
              </a:spcBef>
              <a:defRPr/>
            </a:pPr>
            <a:r>
              <a:rPr lang="en-US" sz="900" b="1" dirty="0">
                <a:latin typeface="+mn-lt"/>
              </a:rPr>
              <a:t>Reference</a:t>
            </a:r>
          </a:p>
          <a:p>
            <a:pPr>
              <a:defRPr/>
            </a:pPr>
            <a:r>
              <a:rPr lang="en-US" sz="900" dirty="0">
                <a:latin typeface="+mn-lt"/>
              </a:rPr>
              <a:t>American Diabetes Association. Standards of medical care in diabetes—2014. Diabetes Care 2014;37(suppl 1):S1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F01925-BD8E-448E-918D-F18ED7CEC168}" type="slidenum">
              <a:rPr lang="en-US" altLang="en-US" smtClean="0"/>
              <a:pPr eaLnBrk="1" hangingPunct="1"/>
              <a:t>25</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C16E31-52DE-475D-8E92-4EFA298E33E1}" type="slidenum">
              <a:rPr lang="en-US" altLang="en-US" smtClean="0"/>
              <a:pPr eaLnBrk="1" hangingPunct="1"/>
              <a:t>26</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C013B6F7-F137-4AD1-A2C8-909028B8A7E4}" type="slidenum">
              <a:rPr lang="en-US" altLang="en-US" smtClean="0"/>
              <a:pPr eaLnBrk="1" hangingPunct="1"/>
              <a:t>33</a:t>
            </a:fld>
            <a:endParaRPr lang="en-US" altLang="en-US" smtClean="0"/>
          </a:p>
        </p:txBody>
      </p:sp>
      <p:sp>
        <p:nvSpPr>
          <p:cNvPr id="154627" name="Rectangle 2"/>
          <p:cNvSpPr>
            <a:spLocks noGrp="1" noRot="1" noChangeAspect="1" noChangeArrowheads="1" noTextEdit="1"/>
          </p:cNvSpPr>
          <p:nvPr>
            <p:ph type="sldImg"/>
          </p:nvPr>
        </p:nvSpPr>
        <p:spPr bwMode="auto">
          <a:xfrm>
            <a:off x="917575" y="742950"/>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2" tIns="46587" rIns="93172" bIns="46587" numCol="1" anchor="t" anchorCtr="0" compatLnSpc="1">
            <a:prstTxWarp prst="textNoShape">
              <a:avLst/>
            </a:prstTxWarp>
          </a:bodyPr>
          <a:lstStyle/>
          <a:p>
            <a:pPr eaLnBrk="1" hangingPunct="1"/>
            <a:endParaRPr lang="en-US" altLang="en-US"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C1C5F9-5AED-4DFB-B5FC-33ADDA1DA9CE}" type="slidenum">
              <a:rPr lang="en-US" altLang="en-US" smtClean="0"/>
              <a:pPr eaLnBrk="1" hangingPunct="1"/>
              <a:t>37</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57F331-ADD8-4EFE-A882-E7F58A74075D}" type="slidenum">
              <a:rPr lang="en-US" altLang="en-US" smtClean="0"/>
              <a:pPr eaLnBrk="1" hangingPunct="1"/>
              <a:t>38</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BD47B48-D6AD-4847-8A9C-D29610BE8ADF}" type="slidenum">
              <a:rPr lang="en-US" altLang="en-US" smtClean="0"/>
              <a:pPr eaLnBrk="1" hangingPunct="1"/>
              <a:t>39</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DCC2B8-1C0F-44BA-B52E-5387423319AF}" type="slidenum">
              <a:rPr lang="en-US" altLang="en-US" smtClean="0"/>
              <a:pPr eaLnBrk="1" hangingPunct="1"/>
              <a:t>40</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299543-CFE1-4891-8DF2-787E6ED6146A}" type="slidenum">
              <a:rPr lang="en-US" altLang="en-US" smtClean="0"/>
              <a:pPr eaLnBrk="1" hangingPunct="1"/>
              <a:t>41</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5027A9-2473-4CF5-9A75-18B48CF7EBAF}" type="slidenum">
              <a:rPr lang="en-US" altLang="en-US" smtClean="0"/>
              <a:pPr eaLnBrk="1" hangingPunct="1"/>
              <a:t>42</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665D71-2207-48F9-8A4B-37F4D0268618}" type="slidenum">
              <a:rPr lang="en-US" altLang="en-US" smtClean="0"/>
              <a:pPr eaLnBrk="1" hangingPunct="1"/>
              <a:t>43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4F0A91-F114-4338-8B9A-DDD6075122A2}" type="slidenum">
              <a:rPr lang="en-US" altLang="en-US" smtClean="0"/>
              <a:pPr eaLnBrk="1" hangingPunct="1"/>
              <a:t>44</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C2F716-D1C7-4CF0-8D26-F88672451542}" type="slidenum">
              <a:rPr lang="en-US" altLang="en-US" smtClean="0"/>
              <a:pPr eaLnBrk="1" hangingPunct="1"/>
              <a:t>45</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F13AB0-74F6-4264-855A-07941BF57F3E}" type="slidenum">
              <a:rPr lang="en-US" altLang="en-US" smtClean="0"/>
              <a:pPr eaLnBrk="1" hangingPunct="1"/>
              <a:t>46</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3B79FB-95DC-43F0-A1F8-8DABC54527D4}" type="slidenum">
              <a:rPr lang="en-US" altLang="en-US" smtClean="0"/>
              <a:pPr eaLnBrk="1" hangingPunct="1"/>
              <a:t>47</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7412ED-683E-4461-A71C-5AD340EFA8E5}" type="slidenum">
              <a:rPr lang="en-US" altLang="en-US" smtClean="0"/>
              <a:pPr eaLnBrk="1" hangingPunct="1"/>
              <a:t>48</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2A450A-E3EB-45D3-8B4A-DCE21FD2989C}" type="slidenum">
              <a:rPr lang="en-US" altLang="en-US" smtClean="0"/>
              <a:pPr eaLnBrk="1" hangingPunct="1"/>
              <a:t>58</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409B85-1D40-40F8-9BDE-841EB57F8C58}" type="slidenum">
              <a:rPr lang="en-US" altLang="en-US" smtClean="0"/>
              <a:pPr eaLnBrk="1" hangingPunct="1"/>
              <a:t>59</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38C0E4-0DD7-4928-9BB1-E2EDDF34F27F}" type="slidenum">
              <a:rPr lang="en-US" altLang="en-US" smtClean="0"/>
              <a:pPr eaLnBrk="1" hangingPunct="1"/>
              <a:t>60</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7A35DF-2204-4E1D-A018-93B94A6E4740}" type="slidenum">
              <a:rPr lang="en-US" altLang="en-US" smtClean="0"/>
              <a:pPr eaLnBrk="1" hangingPunct="1"/>
              <a:t>61</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680E4F-077A-4371-AFCC-51E51F0E007E}" type="slidenum">
              <a:rPr lang="en-US" altLang="en-US" smtClean="0"/>
              <a:pPr eaLnBrk="1" hangingPunct="1"/>
              <a:t>62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1B5349CA-1D70-4393-9590-53C77E0EA1FF}" type="slidenum">
              <a:rPr lang="en-US" altLang="en-US" smtClean="0"/>
              <a:pPr eaLnBrk="1" hangingPunct="1"/>
              <a:t>15</a:t>
            </a:fld>
            <a:endParaRPr lang="en-US" altLang="en-US" smtClean="0"/>
          </a:p>
        </p:txBody>
      </p:sp>
      <p:sp>
        <p:nvSpPr>
          <p:cNvPr id="145411" name="Rectangle 2"/>
          <p:cNvSpPr>
            <a:spLocks noGrp="1" noRot="1" noChangeAspect="1" noChangeArrowheads="1" noTextEdit="1"/>
          </p:cNvSpPr>
          <p:nvPr>
            <p:ph type="sldImg"/>
          </p:nvPr>
        </p:nvSpPr>
        <p:spPr bwMode="auto">
          <a:xfrm>
            <a:off x="915988" y="739775"/>
            <a:ext cx="4867275" cy="3651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xfrm>
            <a:off x="884238" y="4689475"/>
            <a:ext cx="50038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09" tIns="45805" rIns="91609" bIns="45805" numCol="1" anchor="t" anchorCtr="0" compatLnSpc="1">
            <a:prstTxWarp prst="textNoShape">
              <a:avLst/>
            </a:prstTxWarp>
          </a:bodyPr>
          <a:lstStyle/>
          <a:p>
            <a:pPr eaLnBrk="1" hangingPunct="1"/>
            <a:r>
              <a:rPr lang="en-US" altLang="en-US" b="1" smtClean="0"/>
              <a:t>Developed by Derek Le Roith, M.D., Ph.D.</a:t>
            </a:r>
          </a:p>
          <a:p>
            <a:pPr eaLnBrk="1" hangingPunct="1"/>
            <a:r>
              <a:rPr lang="en-US" altLang="en-US" b="1" smtClean="0"/>
              <a:t>Aventis Dinner 2000</a:t>
            </a:r>
          </a:p>
          <a:p>
            <a:pPr eaLnBrk="1" hangingPunct="1"/>
            <a:r>
              <a:rPr lang="en-US" altLang="en-US" b="1" smtClean="0"/>
              <a:t>Slide 3</a:t>
            </a:r>
          </a:p>
          <a:p>
            <a:pPr eaLnBrk="1" hangingPunct="1"/>
            <a:r>
              <a:rPr lang="en-US" altLang="en-US" b="1" smtClean="0"/>
              <a:t>Type 2 Diabetes</a:t>
            </a:r>
            <a:r>
              <a:rPr lang="en-US" altLang="en-US" smtClean="0"/>
              <a:t>:</a:t>
            </a:r>
          </a:p>
          <a:p>
            <a:pPr eaLnBrk="1" hangingPunct="1"/>
            <a:r>
              <a:rPr lang="en-US" altLang="en-US" smtClean="0"/>
              <a:t>Two Defects</a:t>
            </a:r>
          </a:p>
          <a:p>
            <a:pPr eaLnBrk="1" hangingPunct="1">
              <a:spcBef>
                <a:spcPct val="75000"/>
              </a:spcBef>
            </a:pPr>
            <a:r>
              <a:rPr lang="en-US" altLang="en-US" smtClean="0"/>
              <a:t>The pathophysiology of type 2 diabetes mellitus is related to two defects. The clinical expression of this disease usually requires the presence of both impaired insulin secretion and insulin resistance. These traits are thought to be genetically determined although the genes have not yet been identified. Environmental factors, such as obesity, a high-fat diet, physical inactivity, or some medications, usually participate in the expression of these traits. Individuals with one genetic defect, with or without an environmental trigger, may demonstrate impaired glucose tolerance or impaired fasting glucose but do not typically develop frank diabetes. In most instances, both </a:t>
            </a:r>
            <a:r>
              <a:rPr lang="en-US" altLang="en-US" smtClean="0">
                <a:sym typeface="Symbol" pitchFamily="18" charset="2"/>
              </a:rPr>
              <a:t></a:t>
            </a:r>
            <a:r>
              <a:rPr lang="en-US" altLang="en-US" smtClean="0"/>
              <a:t>-cell dysfunction and insulin resistance are required for the development of the hyperglycemia of type 2 diabetes.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5B7FB00-BA9A-4AA4-9547-4B7EFC5935F0}" type="slidenum">
              <a:rPr lang="en-US" altLang="en-US" smtClean="0"/>
              <a:pPr eaLnBrk="1" hangingPunct="1"/>
              <a:t>63</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2FDDA9-9335-4012-B6DB-111F15469368}" type="slidenum">
              <a:rPr lang="en-US" altLang="en-US" smtClean="0"/>
              <a:pPr eaLnBrk="1" hangingPunct="1"/>
              <a:t>64</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43F6FB-86B7-4671-A8C0-9FB632E4972D}" type="slidenum">
              <a:rPr lang="en-US" altLang="en-US" smtClean="0"/>
              <a:pPr eaLnBrk="1" hangingPunct="1"/>
              <a:t>65</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A80F15-4D77-48FB-BC63-084B3D08B624}" type="slidenum">
              <a:rPr lang="en-US" altLang="en-US" smtClean="0"/>
              <a:pPr eaLnBrk="1" hangingPunct="1"/>
              <a:t>66</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61A80F-F5FF-40EF-890B-33702E4DD1F7}" type="slidenum">
              <a:rPr lang="en-US" altLang="en-US" smtClean="0"/>
              <a:pPr eaLnBrk="1" hangingPunct="1"/>
              <a:t>67</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ABCACD-5DAF-4288-90D2-C3B1F6975980}" type="slidenum">
              <a:rPr lang="en-US" altLang="en-US" smtClean="0"/>
              <a:pPr eaLnBrk="1" hangingPunct="1"/>
              <a:t>68</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8C7D4C-BC2E-46A3-A978-5A8B13DA3BB0}" type="slidenum">
              <a:rPr lang="en-US" altLang="en-US" smtClean="0"/>
              <a:pPr eaLnBrk="1" hangingPunct="1"/>
              <a:t>69</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BDF0C16-9372-4B7A-A579-6888ABFB1731}" type="slidenum">
              <a:rPr lang="en-US" altLang="en-US" smtClean="0"/>
              <a:pPr eaLnBrk="1" hangingPunct="1"/>
              <a:t>70</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B717AA-D05C-4789-A8A1-5E3952D45FEF}" type="slidenum">
              <a:rPr lang="en-US" altLang="en-US" smtClean="0"/>
              <a:pPr eaLnBrk="1" hangingPunct="1"/>
              <a:t>71</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7AF27E-4FF9-41DA-8410-1FE9BCDCE066}" type="slidenum">
              <a:rPr lang="en-US" altLang="en-US" smtClean="0"/>
              <a:pPr eaLnBrk="1" hangingPunct="1"/>
              <a:t>72</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49688"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r" eaLnBrk="1" hangingPunct="1"/>
            <a:fld id="{CF9287D2-4570-4B45-8801-97D6CBEEADF2}" type="slidenum">
              <a:rPr lang="en-US" altLang="en-US" sz="1200"/>
              <a:pPr algn="r" eaLnBrk="1" hangingPunct="1"/>
              <a:t>16</a:t>
            </a:fld>
            <a:endParaRPr lang="en-US" altLang="en-US" sz="1200"/>
          </a:p>
        </p:txBody>
      </p:sp>
      <p:sp>
        <p:nvSpPr>
          <p:cNvPr id="146435" name="Rectangle 2"/>
          <p:cNvSpPr>
            <a:spLocks noGrp="1" noRot="1" noChangeAspect="1" noChangeArrowheads="1" noTextEdit="1"/>
          </p:cNvSpPr>
          <p:nvPr>
            <p:ph type="sldImg"/>
          </p:nvPr>
        </p:nvSpPr>
        <p:spPr bwMode="auto">
          <a:xfrm>
            <a:off x="917575" y="742950"/>
            <a:ext cx="49672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2" tIns="46587" rIns="93172" bIns="46587" numCol="1" anchor="t" anchorCtr="0" compatLnSpc="1">
            <a:prstTxWarp prst="textNoShape">
              <a:avLst/>
            </a:prstTxWarp>
          </a:bodyPr>
          <a:lstStyle/>
          <a:p>
            <a:pPr eaLnBrk="1" hangingPunct="1"/>
            <a:endParaRPr lang="en-US" altLang="en-US" sz="11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771B9F-B142-47A4-9ECD-8AF8FE126854}" type="slidenum">
              <a:rPr lang="en-US" altLang="en-US" smtClean="0"/>
              <a:pPr eaLnBrk="1" hangingPunct="1"/>
              <a:t>73</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0EA503-D235-4B5A-A2EB-2F040B97EB86}" type="slidenum">
              <a:rPr lang="en-US" altLang="en-US" smtClean="0"/>
              <a:pPr eaLnBrk="1" hangingPunct="1"/>
              <a:t>74</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4C32C4-C850-44F6-81E9-4D11F8780FEC}" type="slidenum">
              <a:rPr lang="en-US" altLang="en-US" smtClean="0"/>
              <a:pPr eaLnBrk="1" hangingPunct="1"/>
              <a:t>75</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72A7297-FB70-4BF5-B835-ED172D244FD0}" type="slidenum">
              <a:rPr lang="en-US" altLang="en-US" smtClean="0"/>
              <a:pPr eaLnBrk="1" hangingPunct="1"/>
              <a:t>76</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7DEADF-40A5-4773-8ABA-FD3BEC028511}" type="slidenum">
              <a:rPr lang="en-US" altLang="en-US" smtClean="0"/>
              <a:pPr eaLnBrk="1" hangingPunct="1"/>
              <a:t>77</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A0AB6B-6D06-4C10-8D73-D79F844F5965}" type="slidenum">
              <a:rPr lang="en-US" altLang="en-US" smtClean="0"/>
              <a:pPr eaLnBrk="1" hangingPunct="1"/>
              <a:t>78</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B28DED-35D4-4D06-B264-CF1A05C785C7}" type="slidenum">
              <a:rPr lang="en-US" altLang="en-US" smtClean="0"/>
              <a:pPr eaLnBrk="1" hangingPunct="1"/>
              <a:t>79</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094157-6862-44FC-A9AF-FA1DF7703BB7}" type="slidenum">
              <a:rPr lang="en-US" altLang="en-US" smtClean="0"/>
              <a:pPr eaLnBrk="1" hangingPunct="1"/>
              <a:t>80</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0202FB-7515-44DD-8174-219BFB9E6AE9}" type="slidenum">
              <a:rPr lang="en-US" altLang="en-US" smtClean="0"/>
              <a:pPr eaLnBrk="1" hangingPunct="1"/>
              <a:t>81</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E9B62F-A87F-4EEA-931D-6EF7F33CA8B3}" type="slidenum">
              <a:rPr lang="en-US" altLang="en-US" smtClean="0"/>
              <a:pPr eaLnBrk="1" hangingPunct="1"/>
              <a:t>82</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4E8DAB46-55E8-443A-B891-23345750CBD2}" type="slidenum">
              <a:rPr lang="en-US" altLang="en-US" smtClean="0"/>
              <a:pPr eaLnBrk="1" hangingPunct="1"/>
              <a:t>17</a:t>
            </a:fld>
            <a:endParaRPr lang="en-US" altLang="en-US" smtClean="0"/>
          </a:p>
        </p:txBody>
      </p:sp>
      <p:sp>
        <p:nvSpPr>
          <p:cNvPr id="147459" name="Rectangle 2"/>
          <p:cNvSpPr>
            <a:spLocks noGrp="1" noRot="1" noChangeAspect="1" noChangeArrowheads="1" noTextEdit="1"/>
          </p:cNvSpPr>
          <p:nvPr>
            <p:ph type="sldImg"/>
          </p:nvPr>
        </p:nvSpPr>
        <p:spPr bwMode="auto">
          <a:xfrm>
            <a:off x="922338" y="744538"/>
            <a:ext cx="4960937"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xfrm>
            <a:off x="827088" y="4716463"/>
            <a:ext cx="5440362"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55" tIns="45578" rIns="91155" bIns="45578" numCol="1" anchor="t" anchorCtr="0" compatLnSpc="1">
            <a:prstTxWarp prst="textNoShape">
              <a:avLst/>
            </a:prstTxWarp>
          </a:bodyPr>
          <a:lstStyle/>
          <a:p>
            <a:pPr marL="228600" indent="-228600" eaLnBrk="1" hangingPunct="1"/>
            <a:r>
              <a:rPr lang="en-US" altLang="en-US" sz="1400" smtClean="0"/>
              <a:t>Treatment decisions are based on how well the pancreas is working to produce insulin.  An A1C test will provide this information but often the diagnosis is made too late to; health care professionals should screen early in order to begin intervention early.</a:t>
            </a:r>
          </a:p>
          <a:p>
            <a:pPr marL="228600" indent="-228600" eaLnBrk="1" hangingPunct="1"/>
            <a:endParaRPr lang="en-US" altLang="en-US" sz="1400" smtClean="0"/>
          </a:p>
          <a:p>
            <a:pPr marL="228600" indent="-228600" eaLnBrk="1" hangingPunct="1"/>
            <a:r>
              <a:rPr lang="en-US" altLang="en-US" sz="1400" smtClean="0"/>
              <a:t>Insulin resistance (characterized by impaired glucose tolerance) begins years before type 2 diabetes.  This is linked to macrovascular disease. </a:t>
            </a:r>
          </a:p>
          <a:p>
            <a:pPr marL="228600" indent="-228600" eaLnBrk="1" hangingPunct="1"/>
            <a:r>
              <a:rPr lang="en-US" altLang="en-US" sz="1400" smtClean="0"/>
              <a:t>In response, beta cell function accelerates to compensate for the increased insulin resistance.  </a:t>
            </a:r>
          </a:p>
          <a:p>
            <a:pPr marL="228600" indent="-228600" eaLnBrk="1" hangingPunct="1"/>
            <a:r>
              <a:rPr lang="en-US" altLang="en-US" sz="1400" smtClean="0"/>
              <a:t>In response to deteriorating beta cell function and subsequent loss of first-phase insulin response, postprandial glucose was the first glycemic abnormality, which is associated with the initiation of macrovascular complications.</a:t>
            </a:r>
          </a:p>
          <a:p>
            <a:pPr marL="228600" indent="-228600" eaLnBrk="1" hangingPunct="1"/>
            <a:r>
              <a:rPr lang="en-US" altLang="en-US" sz="1400" smtClean="0"/>
              <a:t>Fasting glucose levels remain normal during the initial stages of this cycle and then eventually rise above 126 mg/dL.  This is clinical diabetes, characterized by continued insulin resistance, insulin deficiency and relentless beta cell deterioration.  </a:t>
            </a:r>
          </a:p>
          <a:p>
            <a:pPr marL="228600" indent="-228600" eaLnBrk="1" hangingPunct="1"/>
            <a:r>
              <a:rPr lang="en-US" altLang="en-US" sz="1400" smtClean="0"/>
              <a:t>Average diagnosis, however, occurs 9-12 years after clinical diabetes is manifested. Given the high prevalence of microvascular complications among Latinos and African Americans (as was shown earlier in slide #4), it is reasonable to suspect that diabetes is diagnosed even later in these high-risk populations. </a:t>
            </a:r>
          </a:p>
          <a:p>
            <a:pPr marL="228600" indent="-228600" eaLnBrk="1" hangingPunct="1"/>
            <a:r>
              <a:rPr lang="en-US" altLang="en-US" sz="1400" smtClean="0"/>
              <a:t>Because beta cell deterioration is unrelenting, all patients will require progressively more aggressive therapeutic interventions.</a:t>
            </a:r>
          </a:p>
          <a:p>
            <a:pPr marL="228600" indent="-228600" eaLnBrk="1" hangingPunct="1"/>
            <a:r>
              <a:rPr lang="en-US" altLang="en-US" sz="1400" smtClean="0"/>
              <a:t>With the increasing prevalence of type 2 diabetes among younger adults, we will see many more patients living longer with diabetes.   </a:t>
            </a:r>
          </a:p>
          <a:p>
            <a:pPr marL="685800" lvl="1" indent="-228600" eaLnBrk="1" hangingPunct="1"/>
            <a:endParaRPr lang="en-US" altLang="en-US" sz="1400" smtClean="0"/>
          </a:p>
          <a:p>
            <a:pPr marL="228600" indent="-228600" eaLnBrk="1" hangingPunct="1"/>
            <a:endParaRPr lang="en-US" altLang="en-US" sz="1400" smtClean="0"/>
          </a:p>
          <a:p>
            <a:pPr marL="228600" indent="-228600" eaLnBrk="1" hangingPunct="1"/>
            <a:endParaRPr lang="en-US" altLang="en-US" sz="14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D96853-ACA4-47F3-A673-90D6C36841EA}" type="slidenum">
              <a:rPr lang="en-US" altLang="en-US" smtClean="0"/>
              <a:pPr eaLnBrk="1" hangingPunct="1"/>
              <a:t>83</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90259-9256-4ABA-B737-FD529FC46D9C}" type="slidenum">
              <a:rPr lang="en-US" altLang="en-US" smtClean="0"/>
              <a:pPr eaLnBrk="1" hangingPunct="1"/>
              <a:t>84</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1BCC82-8E88-47C1-90D7-F140CCFBCF65}" type="slidenum">
              <a:rPr lang="en-US" altLang="en-US" smtClean="0"/>
              <a:pPr eaLnBrk="1" hangingPunct="1"/>
              <a:t>85</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89523B-E635-4FF2-8D1D-DC226055C68B}" type="slidenum">
              <a:rPr lang="en-US" altLang="en-US" smtClean="0"/>
              <a:pPr eaLnBrk="1" hangingPunct="1"/>
              <a:t>86</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321EB9-F71F-415C-956F-2B030E30B818}" type="slidenum">
              <a:rPr lang="en-US" altLang="en-US" smtClean="0"/>
              <a:pPr eaLnBrk="1" hangingPunct="1"/>
              <a:t>87</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2859CF-1003-439F-A6CF-3C7F85C74285}" type="slidenum">
              <a:rPr lang="en-US" altLang="en-US" smtClean="0"/>
              <a:pPr eaLnBrk="1" hangingPunct="1"/>
              <a:t>88</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96B98E0-4814-446F-BB35-C7AE1FEC8E98}" type="slidenum">
              <a:rPr lang="en-US" altLang="en-US" smtClean="0"/>
              <a:pPr eaLnBrk="1" hangingPunct="1"/>
              <a:t>89</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260198-CA42-46BE-BA5E-287B20B09A00}" type="slidenum">
              <a:rPr lang="en-US" altLang="en-US" smtClean="0"/>
              <a:pPr eaLnBrk="1" hangingPunct="1"/>
              <a:t>90</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2A2B01-3C8C-4615-BF5E-098E0FCFC834}" type="slidenum">
              <a:rPr lang="en-US" altLang="en-US" smtClean="0"/>
              <a:pPr eaLnBrk="1" hangingPunct="1"/>
              <a:t>91</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966B21-A6C1-4E7E-9DB1-DEEF4F579C4B}" type="slidenum">
              <a:rPr lang="en-US" altLang="en-US" smtClean="0"/>
              <a:pPr eaLnBrk="1" hangingPunct="1"/>
              <a:t>92</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8773B23D-6003-45D6-A1AA-63612917B15C}" type="slidenum">
              <a:rPr lang="en-US" altLang="en-US" smtClean="0"/>
              <a:pPr eaLnBrk="1" hangingPunct="1"/>
              <a:t>18</a:t>
            </a:fld>
            <a:endParaRPr lang="en-US" altLang="en-US" smtClean="0"/>
          </a:p>
        </p:txBody>
      </p:sp>
      <p:sp>
        <p:nvSpPr>
          <p:cNvPr id="148483" name="Rectangle 2"/>
          <p:cNvSpPr>
            <a:spLocks noGrp="1" noRot="1" noChangeAspect="1" noChangeArrowheads="1" noTextEdit="1"/>
          </p:cNvSpPr>
          <p:nvPr>
            <p:ph type="sldImg"/>
          </p:nvPr>
        </p:nvSpPr>
        <p:spPr bwMode="auto">
          <a:xfrm>
            <a:off x="917575"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xfrm>
            <a:off x="830263" y="4551363"/>
            <a:ext cx="5211762" cy="472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6" tIns="45295" rIns="92206" bIns="45295" numCol="1" anchor="t" anchorCtr="0" compatLnSpc="1">
            <a:prstTxWarp prst="textNoShape">
              <a:avLst/>
            </a:prstTxWarp>
            <a:spAutoFit/>
          </a:bodyPr>
          <a:lstStyle/>
          <a:p>
            <a:pPr marL="236538" indent="-236538" eaLnBrk="1" hangingPunct="1">
              <a:buFontTx/>
              <a:buChar char="•"/>
              <a:tabLst>
                <a:tab pos="236538" algn="l"/>
              </a:tabLst>
            </a:pPr>
            <a:r>
              <a:rPr lang="en-US" altLang="en-US" sz="1400" smtClean="0"/>
              <a:t>This slide illustrates the pathophysiologic progression from an at-risk state to full expression of diabetes. While this scheme is not agreed on by all experts, there is general consensus. </a:t>
            </a:r>
          </a:p>
          <a:p>
            <a:pPr marL="236538" indent="-236538" eaLnBrk="1" hangingPunct="1">
              <a:buFontTx/>
              <a:buChar char="•"/>
              <a:tabLst>
                <a:tab pos="236538" algn="l"/>
              </a:tabLst>
            </a:pPr>
            <a:r>
              <a:rPr lang="en-US" altLang="en-US" sz="1400" smtClean="0"/>
              <a:t>Early in the course, a characteristic finding is insulin resistance. Insulin resistance is thought to be influenced by genetic and perhaps congenital factors, and is certainly influenced by acquired or environmental factors, such as obesity, sedentary lifestyle, and aging. </a:t>
            </a:r>
          </a:p>
          <a:p>
            <a:pPr marL="236538" indent="-236538" eaLnBrk="1" hangingPunct="1">
              <a:buFontTx/>
              <a:buChar char="•"/>
              <a:tabLst>
                <a:tab pos="236538" algn="l"/>
              </a:tabLst>
            </a:pPr>
            <a:r>
              <a:rPr lang="en-US" altLang="en-US" sz="1400" smtClean="0"/>
              <a:t>Under normal circumstances and with normal beta-cell function, hyperinsulinemia compensates for the insulin resistance and maintains normal glucose tolerance.</a:t>
            </a:r>
          </a:p>
          <a:p>
            <a:pPr marL="236538" indent="-236538" eaLnBrk="1" hangingPunct="1">
              <a:buFontTx/>
              <a:buChar char="•"/>
              <a:tabLst>
                <a:tab pos="236538" algn="l"/>
              </a:tabLst>
            </a:pPr>
            <a:r>
              <a:rPr lang="en-US" altLang="en-US" sz="1400" smtClean="0"/>
              <a:t>Early beta-cell decompensation manifests as impaired glucose tolerance—a state of impaired glucose handling.</a:t>
            </a:r>
          </a:p>
          <a:p>
            <a:pPr marL="236538" indent="-236538" eaLnBrk="1" hangingPunct="1">
              <a:buFontTx/>
              <a:buChar char="•"/>
              <a:tabLst>
                <a:tab pos="236538" algn="l"/>
              </a:tabLst>
            </a:pPr>
            <a:r>
              <a:rPr lang="en-US" altLang="en-US" sz="1400" smtClean="0"/>
              <a:t>As disease progresses, beta cells fail to function adequately and hepatic glucose production increases, subsequently leading to an increase in fasting plasma glucose and the development of frank type 2 diabetes.</a:t>
            </a:r>
          </a:p>
          <a:p>
            <a:pPr marL="236538" indent="-236538" eaLnBrk="1" hangingPunct="1">
              <a:buFontTx/>
              <a:buChar char="•"/>
              <a:tabLst>
                <a:tab pos="236538" algn="l"/>
              </a:tabLst>
            </a:pPr>
            <a:r>
              <a:rPr lang="en-US" altLang="en-US" sz="1400" smtClean="0"/>
              <a:t>Beta-cell failure may be due to genetic and environmental factors, prevailing hyperglycemia, and elevated free fatty acids (glucose and/or fat toxicity).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2D7777-DE25-43A0-90BB-03C55976C345}" type="slidenum">
              <a:rPr lang="en-US" altLang="en-US" smtClean="0"/>
              <a:pPr eaLnBrk="1" hangingPunct="1"/>
              <a:t>93</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0CD87B-7040-460E-862C-B1E458C01D3D}" type="slidenum">
              <a:rPr lang="en-US" altLang="en-US" smtClean="0"/>
              <a:pPr eaLnBrk="1" hangingPunct="1"/>
              <a:t>94</a:t>
            </a:fld>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B42D51-A1DF-4241-B3ED-10567B691E13}" type="slidenum">
              <a:rPr lang="en-US" altLang="en-US" smtClean="0"/>
              <a:pPr eaLnBrk="1" hangingPunct="1"/>
              <a:t>95</a:t>
            </a:fld>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24F2EF-BC57-4C6C-B695-45D79DD18C11}" type="slidenum">
              <a:rPr lang="en-US" altLang="en-US" smtClean="0"/>
              <a:pPr eaLnBrk="1" hangingPunct="1"/>
              <a:t>96</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F7FF3A-5F64-475F-860B-9AC3B7217B80}" type="slidenum">
              <a:rPr lang="en-US" altLang="en-US" smtClean="0"/>
              <a:pPr eaLnBrk="1" hangingPunct="1"/>
              <a:t>97</a:t>
            </a:fld>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9FECC288-634A-4B1B-ABBA-71C5BE2AC7C3}" type="slidenum">
              <a:rPr lang="en-US" smtClean="0"/>
              <a:pPr eaLnBrk="1" hangingPunct="1"/>
              <a:t>98</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6D797F56-2F35-4EE4-BD3C-0E2B1BEA6B41}" type="slidenum">
              <a:rPr lang="en-US" smtClean="0"/>
              <a:pPr eaLnBrk="1" hangingPunct="1"/>
              <a:t>99</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C77386D4-E0BF-479D-999E-6719636AB9EA}" type="slidenum">
              <a:rPr lang="en-US" smtClean="0"/>
              <a:pPr eaLnBrk="1" hangingPunct="1"/>
              <a:t>100</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43E0FBA9-113B-4861-B470-E6079A3F575B}" type="slidenum">
              <a:rPr lang="en-US" smtClean="0"/>
              <a:pPr eaLnBrk="1" hangingPunct="1"/>
              <a:t>101</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C44EC321-DFE3-4732-94EA-E96CF15D384C}" type="slidenum">
              <a:rPr lang="en-US" smtClean="0"/>
              <a:pPr eaLnBrk="1" hangingPunct="1"/>
              <a:t>102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532EEB-BE23-4ED2-A331-19D65C8F3458}" type="slidenum">
              <a:rPr lang="en-US" altLang="en-US" smtClean="0"/>
              <a:pPr eaLnBrk="1" hangingPunct="1"/>
              <a:t>22</a:t>
            </a:fld>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8A30C300-916C-4D61-AAFF-483ADA6B7CEE}" type="slidenum">
              <a:rPr lang="en-US" smtClean="0"/>
              <a:pPr eaLnBrk="1" hangingPunct="1"/>
              <a:t>103</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DA722605-A140-4695-B152-B2B9C073BD93}" type="slidenum">
              <a:rPr lang="en-US" smtClean="0"/>
              <a:pPr eaLnBrk="1" hangingPunct="1"/>
              <a:t>104</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F092A2C1-50D1-4B0C-8831-70BD5754DFCC}" type="slidenum">
              <a:rPr lang="en-US" smtClean="0"/>
              <a:pPr eaLnBrk="1" hangingPunct="1"/>
              <a:t>105</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6D482D8F-9335-4B63-8288-390B9DE39EB1}" type="slidenum">
              <a:rPr lang="en-US" altLang="en-US" smtClean="0"/>
              <a:pPr eaLnBrk="1" hangingPunct="1"/>
              <a:t>110</a:t>
            </a:fld>
            <a:endParaRPr lang="en-US" altLang="en-US" smtClean="0"/>
          </a:p>
        </p:txBody>
      </p:sp>
      <p:sp>
        <p:nvSpPr>
          <p:cNvPr id="217091" name="Rectangle 2"/>
          <p:cNvSpPr>
            <a:spLocks noGrp="1" noRot="1" noChangeAspect="1" noChangeArrowheads="1" noTextEdit="1"/>
          </p:cNvSpPr>
          <p:nvPr>
            <p:ph type="sldImg"/>
          </p:nvPr>
        </p:nvSpPr>
        <p:spPr bwMode="auto">
          <a:xfrm>
            <a:off x="873125" y="735013"/>
            <a:ext cx="4921250" cy="3692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2" name="Rectangle 3"/>
          <p:cNvSpPr>
            <a:spLocks noGrp="1" noChangeArrowheads="1"/>
          </p:cNvSpPr>
          <p:nvPr>
            <p:ph type="body" idx="1"/>
          </p:nvPr>
        </p:nvSpPr>
        <p:spPr bwMode="auto">
          <a:xfrm>
            <a:off x="890588" y="4729163"/>
            <a:ext cx="4967287" cy="447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42D09BB1-F0E3-4FA6-BA48-2A09579924C5}" type="slidenum">
              <a:rPr lang="en-US" altLang="en-US" smtClean="0"/>
              <a:pPr eaLnBrk="1" hangingPunct="1"/>
              <a:t>118</a:t>
            </a:fld>
            <a:endParaRPr lang="en-US" altLang="en-US" smtClean="0"/>
          </a:p>
        </p:txBody>
      </p:sp>
      <p:sp>
        <p:nvSpPr>
          <p:cNvPr id="218115" name="Rectangle 2"/>
          <p:cNvSpPr>
            <a:spLocks noGrp="1" noRot="1" noChangeAspect="1" noChangeArrowheads="1" noTextEdit="1"/>
          </p:cNvSpPr>
          <p:nvPr>
            <p:ph type="sldImg"/>
          </p:nvPr>
        </p:nvSpPr>
        <p:spPr bwMode="auto">
          <a:xfrm>
            <a:off x="917575"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757" tIns="46380" rIns="92757" bIns="46380" numCol="1" anchor="t" anchorCtr="0" compatLnSpc="1">
            <a:prstTxWarp prst="textNoShape">
              <a:avLst/>
            </a:prstTxWarp>
          </a:bodyPr>
          <a:lstStyle/>
          <a:p>
            <a:pPr eaLnBrk="1" hangingPunct="1"/>
            <a:r>
              <a:rPr lang="en-US" altLang="en-US" b="1" smtClean="0"/>
              <a:t>Hyperglycemia</a:t>
            </a:r>
          </a:p>
          <a:p>
            <a:pPr eaLnBrk="1" hangingPunct="1"/>
            <a:r>
              <a:rPr lang="en-US" altLang="en-US" b="1" smtClean="0"/>
              <a:t>The Defining Feature of Diabetes</a:t>
            </a:r>
            <a:endParaRPr lang="en-US" altLang="en-US" smtClean="0"/>
          </a:p>
          <a:p>
            <a:pPr eaLnBrk="1" hangingPunct="1"/>
            <a:r>
              <a:rPr lang="en-US" altLang="en-US" smtClean="0"/>
              <a:t>KEY POINTS</a:t>
            </a:r>
          </a:p>
          <a:p>
            <a:pPr eaLnBrk="1" hangingPunct="1"/>
            <a:r>
              <a:rPr lang="en-US" altLang="en-US" smtClean="0"/>
              <a:t>• Persistent hyperglycemia is the hallmark of all forms of diabetes</a:t>
            </a:r>
          </a:p>
          <a:p>
            <a:pPr eaLnBrk="1" hangingPunct="1"/>
            <a:r>
              <a:rPr lang="en-US" altLang="en-US" smtClean="0"/>
              <a:t>• Hyperglycemia results from excessive hepatic glucose production as</a:t>
            </a:r>
          </a:p>
          <a:p>
            <a:pPr eaLnBrk="1" hangingPunct="1"/>
            <a:r>
              <a:rPr lang="en-US" altLang="en-US" smtClean="0"/>
              <a:t>well as from impaired glucose clearance caused by defects in insulin</a:t>
            </a:r>
          </a:p>
          <a:p>
            <a:pPr eaLnBrk="1" hangingPunct="1"/>
            <a:r>
              <a:rPr lang="en-US" altLang="en-US" smtClean="0"/>
              <a:t>secretion, insulin action, or both</a:t>
            </a:r>
          </a:p>
          <a:p>
            <a:pPr eaLnBrk="1" hangingPunct="1"/>
            <a:r>
              <a:rPr lang="en-US" altLang="en-US" smtClean="0"/>
              <a:t>• Chronic hyperglycemia causes long-term tissue damage in organs</a:t>
            </a:r>
          </a:p>
          <a:p>
            <a:pPr eaLnBrk="1" hangingPunct="1"/>
            <a:r>
              <a:rPr lang="en-US" altLang="en-US" smtClean="0"/>
              <a:t>throughout the body</a:t>
            </a:r>
          </a:p>
          <a:p>
            <a:pPr eaLnBrk="1" hangingPunct="1"/>
            <a:r>
              <a:rPr lang="en-US" altLang="en-US" smtClean="0"/>
              <a:t>Diabetes mellitus is a group of complex metabolic disorders marked by</a:t>
            </a:r>
          </a:p>
          <a:p>
            <a:pPr eaLnBrk="1" hangingPunct="1"/>
            <a:r>
              <a:rPr lang="en-US" altLang="en-US" smtClean="0"/>
              <a:t>persistent hyperglycemia. Hyperglycemia results from excessive glucose</a:t>
            </a:r>
          </a:p>
          <a:p>
            <a:pPr eaLnBrk="1" hangingPunct="1"/>
            <a:r>
              <a:rPr lang="en-US" altLang="en-US" smtClean="0"/>
              <a:t>production by the liver as well as from impaired glucose clearance due</a:t>
            </a:r>
          </a:p>
          <a:p>
            <a:pPr eaLnBrk="1" hangingPunct="1"/>
            <a:r>
              <a:rPr lang="en-US" altLang="en-US" smtClean="0"/>
              <a:t>to defects in insulin secretion, insulin action, or both.1</a:t>
            </a:r>
          </a:p>
          <a:p>
            <a:pPr eaLnBrk="1" hangingPunct="1"/>
            <a:r>
              <a:rPr lang="en-US" altLang="en-US" smtClean="0"/>
              <a:t>The chronic hyperglycemia of diabetes is associated with long-term tissue</a:t>
            </a:r>
          </a:p>
          <a:p>
            <a:pPr eaLnBrk="1" hangingPunct="1"/>
            <a:r>
              <a:rPr lang="en-US" altLang="en-US" smtClean="0"/>
              <a:t>damage involving various organs in the body, most notably the eyes, kidneys,</a:t>
            </a:r>
          </a:p>
          <a:p>
            <a:pPr eaLnBrk="1" hangingPunct="1"/>
            <a:r>
              <a:rPr lang="en-US" altLang="en-US" smtClean="0"/>
              <a:t>nerves, heart, and blood vessels.1</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FFB28CA0-C68C-4D08-97D4-698A0C6A1119}" type="slidenum">
              <a:rPr lang="en-US" altLang="en-US" smtClean="0"/>
              <a:pPr eaLnBrk="1" hangingPunct="1"/>
              <a:t>119</a:t>
            </a:fld>
            <a:endParaRPr lang="en-US" altLang="en-US" smtClean="0"/>
          </a:p>
        </p:txBody>
      </p:sp>
      <p:sp>
        <p:nvSpPr>
          <p:cNvPr id="219139" name="Rectangle 2"/>
          <p:cNvSpPr>
            <a:spLocks noGrp="1" noRot="1" noChangeAspect="1" noChangeArrowheads="1" noTextEdit="1"/>
          </p:cNvSpPr>
          <p:nvPr>
            <p:ph type="sldImg"/>
          </p:nvPr>
        </p:nvSpPr>
        <p:spPr bwMode="auto">
          <a:xfrm>
            <a:off x="917575"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757" tIns="46380" rIns="92757" bIns="46380" numCol="1" anchor="t" anchorCtr="0" compatLnSpc="1">
            <a:prstTxWarp prst="textNoShape">
              <a:avLst/>
            </a:prstTxWarp>
          </a:bodyPr>
          <a:lstStyle/>
          <a:p>
            <a:pPr eaLnBrk="1" hangingPunct="1"/>
            <a:r>
              <a:rPr lang="en-US" altLang="en-US" b="1" smtClean="0"/>
              <a:t>Hyperglycemia</a:t>
            </a:r>
          </a:p>
          <a:p>
            <a:pPr eaLnBrk="1" hangingPunct="1"/>
            <a:r>
              <a:rPr lang="en-US" altLang="en-US" b="1" smtClean="0"/>
              <a:t>The Defining Feature of Diabetes</a:t>
            </a:r>
            <a:endParaRPr lang="en-US" altLang="en-US" smtClean="0"/>
          </a:p>
          <a:p>
            <a:pPr eaLnBrk="1" hangingPunct="1"/>
            <a:r>
              <a:rPr lang="en-US" altLang="en-US" smtClean="0"/>
              <a:t>KEY POINTS</a:t>
            </a:r>
          </a:p>
          <a:p>
            <a:pPr eaLnBrk="1" hangingPunct="1"/>
            <a:r>
              <a:rPr lang="en-US" altLang="en-US" smtClean="0"/>
              <a:t>• Persistent hyperglycemia is the hallmark of all forms of diabetes</a:t>
            </a:r>
          </a:p>
          <a:p>
            <a:pPr eaLnBrk="1" hangingPunct="1"/>
            <a:r>
              <a:rPr lang="en-US" altLang="en-US" smtClean="0"/>
              <a:t>• Hyperglycemia results from excessive hepatic glucose production as</a:t>
            </a:r>
          </a:p>
          <a:p>
            <a:pPr eaLnBrk="1" hangingPunct="1"/>
            <a:r>
              <a:rPr lang="en-US" altLang="en-US" smtClean="0"/>
              <a:t>well as from impaired glucose clearance caused by defects in insulin</a:t>
            </a:r>
          </a:p>
          <a:p>
            <a:pPr eaLnBrk="1" hangingPunct="1"/>
            <a:r>
              <a:rPr lang="en-US" altLang="en-US" smtClean="0"/>
              <a:t>secretion, insulin action, or both</a:t>
            </a:r>
          </a:p>
          <a:p>
            <a:pPr eaLnBrk="1" hangingPunct="1"/>
            <a:r>
              <a:rPr lang="en-US" altLang="en-US" smtClean="0"/>
              <a:t>• Chronic hyperglycemia causes long-term tissue damage in organs</a:t>
            </a:r>
          </a:p>
          <a:p>
            <a:pPr eaLnBrk="1" hangingPunct="1"/>
            <a:r>
              <a:rPr lang="en-US" altLang="en-US" smtClean="0"/>
              <a:t>throughout the body</a:t>
            </a:r>
          </a:p>
          <a:p>
            <a:pPr eaLnBrk="1" hangingPunct="1"/>
            <a:r>
              <a:rPr lang="en-US" altLang="en-US" smtClean="0"/>
              <a:t>Diabetes mellitus is a group of complex metabolic disorders marked by</a:t>
            </a:r>
          </a:p>
          <a:p>
            <a:pPr eaLnBrk="1" hangingPunct="1"/>
            <a:r>
              <a:rPr lang="en-US" altLang="en-US" smtClean="0"/>
              <a:t>persistent hyperglycemia. Hyperglycemia results from excessive glucose</a:t>
            </a:r>
          </a:p>
          <a:p>
            <a:pPr eaLnBrk="1" hangingPunct="1"/>
            <a:r>
              <a:rPr lang="en-US" altLang="en-US" smtClean="0"/>
              <a:t>production by the liver as well as from impaired glucose clearance due</a:t>
            </a:r>
          </a:p>
          <a:p>
            <a:pPr eaLnBrk="1" hangingPunct="1"/>
            <a:r>
              <a:rPr lang="en-US" altLang="en-US" smtClean="0"/>
              <a:t>to defects in insulin secretion, insulin action, or both.1</a:t>
            </a:r>
          </a:p>
          <a:p>
            <a:pPr eaLnBrk="1" hangingPunct="1"/>
            <a:r>
              <a:rPr lang="en-US" altLang="en-US" smtClean="0"/>
              <a:t>The chronic hyperglycemia of diabetes is associated with long-term tissue</a:t>
            </a:r>
          </a:p>
          <a:p>
            <a:pPr eaLnBrk="1" hangingPunct="1"/>
            <a:r>
              <a:rPr lang="en-US" altLang="en-US" smtClean="0"/>
              <a:t>damage involving various organs in the body, most notably the eyes, kidneys,</a:t>
            </a:r>
          </a:p>
          <a:p>
            <a:pPr eaLnBrk="1" hangingPunct="1"/>
            <a:r>
              <a:rPr lang="en-US" altLang="en-US" smtClean="0"/>
              <a:t>nerves, heart, and blood vessels.1</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DFD9B8B4-6F52-4972-A000-C74DD256F99D}" type="slidenum">
              <a:rPr lang="en-US" altLang="en-US" smtClean="0"/>
              <a:pPr eaLnBrk="1" hangingPunct="1"/>
              <a:t>122</a:t>
            </a:fld>
            <a:endParaRPr lang="en-US" altLang="en-US" smtClean="0"/>
          </a:p>
        </p:txBody>
      </p:sp>
      <p:sp>
        <p:nvSpPr>
          <p:cNvPr id="220163" name="Rectangle 2"/>
          <p:cNvSpPr>
            <a:spLocks noGrp="1" noRot="1" noChangeAspect="1" noChangeArrowheads="1" noTextEdit="1"/>
          </p:cNvSpPr>
          <p:nvPr>
            <p:ph type="sldImg"/>
          </p:nvPr>
        </p:nvSpPr>
        <p:spPr bwMode="auto">
          <a:xfrm>
            <a:off x="917575"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757" tIns="46380" rIns="92757" bIns="46380" numCol="1" anchor="t" anchorCtr="0" compatLnSpc="1">
            <a:prstTxWarp prst="textNoShape">
              <a:avLst/>
            </a:prstTxWarp>
          </a:bodyPr>
          <a:lstStyle/>
          <a:p>
            <a:pPr eaLnBrk="1" hangingPunct="1"/>
            <a:r>
              <a:rPr lang="en-US" altLang="en-US" b="1" smtClean="0"/>
              <a:t>Hyperglycemia</a:t>
            </a:r>
          </a:p>
          <a:p>
            <a:pPr eaLnBrk="1" hangingPunct="1"/>
            <a:r>
              <a:rPr lang="en-US" altLang="en-US" b="1" smtClean="0"/>
              <a:t>The Defining Feature of Diabetes</a:t>
            </a:r>
            <a:endParaRPr lang="en-US" altLang="en-US" smtClean="0"/>
          </a:p>
          <a:p>
            <a:pPr eaLnBrk="1" hangingPunct="1"/>
            <a:r>
              <a:rPr lang="en-US" altLang="en-US" smtClean="0"/>
              <a:t>KEY POINTS</a:t>
            </a:r>
          </a:p>
          <a:p>
            <a:pPr eaLnBrk="1" hangingPunct="1"/>
            <a:r>
              <a:rPr lang="en-US" altLang="en-US" smtClean="0"/>
              <a:t>• Persistent hyperglycemia is the hallmark of all forms of diabetes</a:t>
            </a:r>
          </a:p>
          <a:p>
            <a:pPr eaLnBrk="1" hangingPunct="1"/>
            <a:r>
              <a:rPr lang="en-US" altLang="en-US" smtClean="0"/>
              <a:t>• Hyperglycemia results from excessive hepatic glucose production as</a:t>
            </a:r>
          </a:p>
          <a:p>
            <a:pPr eaLnBrk="1" hangingPunct="1"/>
            <a:r>
              <a:rPr lang="en-US" altLang="en-US" smtClean="0"/>
              <a:t>well as from impaired glucose clearance caused by defects in insulin</a:t>
            </a:r>
          </a:p>
          <a:p>
            <a:pPr eaLnBrk="1" hangingPunct="1"/>
            <a:r>
              <a:rPr lang="en-US" altLang="en-US" smtClean="0"/>
              <a:t>secretion, insulin action, or both</a:t>
            </a:r>
          </a:p>
          <a:p>
            <a:pPr eaLnBrk="1" hangingPunct="1"/>
            <a:r>
              <a:rPr lang="en-US" altLang="en-US" smtClean="0"/>
              <a:t>• Chronic hyperglycemia causes long-term tissue damage in organs</a:t>
            </a:r>
          </a:p>
          <a:p>
            <a:pPr eaLnBrk="1" hangingPunct="1"/>
            <a:r>
              <a:rPr lang="en-US" altLang="en-US" smtClean="0"/>
              <a:t>throughout the body</a:t>
            </a:r>
          </a:p>
          <a:p>
            <a:pPr eaLnBrk="1" hangingPunct="1"/>
            <a:r>
              <a:rPr lang="en-US" altLang="en-US" smtClean="0"/>
              <a:t>Diabetes mellitus is a group of complex metabolic disorders marked by</a:t>
            </a:r>
          </a:p>
          <a:p>
            <a:pPr eaLnBrk="1" hangingPunct="1"/>
            <a:r>
              <a:rPr lang="en-US" altLang="en-US" smtClean="0"/>
              <a:t>persistent hyperglycemia. Hyperglycemia results from excessive glucose</a:t>
            </a:r>
          </a:p>
          <a:p>
            <a:pPr eaLnBrk="1" hangingPunct="1"/>
            <a:r>
              <a:rPr lang="en-US" altLang="en-US" smtClean="0"/>
              <a:t>production by the liver as well as from impaired glucose clearance due</a:t>
            </a:r>
          </a:p>
          <a:p>
            <a:pPr eaLnBrk="1" hangingPunct="1"/>
            <a:r>
              <a:rPr lang="en-US" altLang="en-US" smtClean="0"/>
              <a:t>to defects in insulin secretion, insulin action, or both.1</a:t>
            </a:r>
          </a:p>
          <a:p>
            <a:pPr eaLnBrk="1" hangingPunct="1"/>
            <a:r>
              <a:rPr lang="en-US" altLang="en-US" smtClean="0"/>
              <a:t>The chronic hyperglycemia of diabetes is associated with long-term tissue</a:t>
            </a:r>
          </a:p>
          <a:p>
            <a:pPr eaLnBrk="1" hangingPunct="1"/>
            <a:r>
              <a:rPr lang="en-US" altLang="en-US" smtClean="0"/>
              <a:t>damage involving various organs in the body, most notably the eyes, kidneys,</a:t>
            </a:r>
          </a:p>
          <a:p>
            <a:pPr eaLnBrk="1" hangingPunct="1"/>
            <a:r>
              <a:rPr lang="en-US" altLang="en-US" smtClean="0"/>
              <a:t>nerves, heart, and blood vessels.1</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22EFF3-0142-45B2-B950-A804066262CE}" type="slidenum">
              <a:rPr lang="en-US" altLang="en-US" smtClean="0">
                <a:solidFill>
                  <a:srgbClr val="000000"/>
                </a:solidFill>
                <a:latin typeface="Garamond" pitchFamily="18" charset="0"/>
              </a:rPr>
              <a:pPr eaLnBrk="1" hangingPunct="1"/>
              <a:t>123</a:t>
            </a:fld>
            <a:endParaRPr lang="en-US" altLang="en-US" smtClean="0">
              <a:solidFill>
                <a:srgbClr val="000000"/>
              </a:solidFill>
              <a:latin typeface="Garamond"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BC2CD2-EB01-47DD-AAEC-3B9867CCC3C3}" type="slidenum">
              <a:rPr lang="en-US" altLang="en-US" smtClean="0">
                <a:solidFill>
                  <a:srgbClr val="000000"/>
                </a:solidFill>
                <a:latin typeface="Garamond" pitchFamily="18" charset="0"/>
              </a:rPr>
              <a:pPr eaLnBrk="1" hangingPunct="1"/>
              <a:t>124</a:t>
            </a:fld>
            <a:endParaRPr lang="en-US" altLang="en-US" smtClean="0">
              <a:solidFill>
                <a:srgbClr val="000000"/>
              </a:solidFill>
              <a:latin typeface="Garamond"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FB09D9-013C-4A8E-81B4-FC839CDA7DE5}" type="slidenum">
              <a:rPr lang="en-US" altLang="en-US" smtClean="0">
                <a:solidFill>
                  <a:srgbClr val="000000"/>
                </a:solidFill>
                <a:latin typeface="Garamond" pitchFamily="18" charset="0"/>
              </a:rPr>
              <a:pPr eaLnBrk="1" hangingPunct="1"/>
              <a:t>125</a:t>
            </a:fld>
            <a:endParaRPr lang="en-US" altLang="en-US" smtClean="0">
              <a:solidFill>
                <a:srgbClr val="000000"/>
              </a:solidFill>
              <a:latin typeface="Garamond"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D88295-CCCE-47AF-AD7E-3380F13009F0}" type="slidenum">
              <a:rPr lang="en-US" altLang="en-US" smtClean="0"/>
              <a:pPr eaLnBrk="1" hangingPunct="1"/>
              <a:t>23</a:t>
            </a:fld>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4E3B3C-DF03-4E7D-9217-9FC87A9BDDCC}" type="slidenum">
              <a:rPr lang="en-US" altLang="en-US" smtClean="0">
                <a:solidFill>
                  <a:srgbClr val="000000"/>
                </a:solidFill>
                <a:latin typeface="Garamond" pitchFamily="18" charset="0"/>
              </a:rPr>
              <a:pPr eaLnBrk="1" hangingPunct="1"/>
              <a:t>126</a:t>
            </a:fld>
            <a:endParaRPr lang="en-US" altLang="en-US" smtClean="0">
              <a:solidFill>
                <a:srgbClr val="000000"/>
              </a:solidFill>
              <a:latin typeface="Garamond"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24A81B-11B5-4497-B94C-1A7FAA324EA1}" type="slidenum">
              <a:rPr lang="en-US" altLang="en-US" smtClean="0"/>
              <a:pPr eaLnBrk="1" hangingPunct="1"/>
              <a:t>24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FC5DC533-928F-43C7-B603-57203A94ED49}" type="datetimeFigureOut">
              <a:rPr lang="en-US"/>
              <a:pPr>
                <a:defRPr/>
              </a:pPr>
              <a:t>3/12/2014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270A8FA-DF7F-454F-9662-0A56DA815D6A}" type="slidenum">
              <a:rPr lang="en-US"/>
              <a:pPr>
                <a:defRPr/>
              </a:pPr>
              <a:t>‹#›</a:t>
            </a:fld>
            <a:endParaRPr lang="en-US"/>
          </a:p>
        </p:txBody>
      </p:sp>
    </p:spTree>
    <p:extLst>
      <p:ext uri="{BB962C8B-B14F-4D97-AF65-F5344CB8AC3E}">
        <p14:creationId xmlns:p14="http://schemas.microsoft.com/office/powerpoint/2010/main" val="26073634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11AF34-FD4E-4D0B-9C4A-9EF18B67F497}"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ADEAEF-B67F-45BE-89E2-E3E96828A516}" type="slidenum">
              <a:rPr lang="en-US"/>
              <a:pPr>
                <a:defRPr/>
              </a:pPr>
              <a:t>‹#›</a:t>
            </a:fld>
            <a:endParaRPr lang="en-US"/>
          </a:p>
        </p:txBody>
      </p:sp>
    </p:spTree>
    <p:extLst>
      <p:ext uri="{BB962C8B-B14F-4D97-AF65-F5344CB8AC3E}">
        <p14:creationId xmlns:p14="http://schemas.microsoft.com/office/powerpoint/2010/main" val="44412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753CA7A-D1AC-46B7-A989-51BC20E367B0}" type="datetimeFigureOut">
              <a:rPr lang="en-US"/>
              <a:pPr>
                <a:defRPr/>
              </a:pPr>
              <a:t>3/12/2014</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79040B7-B204-4D3E-895D-9472D1A2BE3A}" type="slidenum">
              <a:rPr lang="en-US"/>
              <a:pPr>
                <a:defRPr/>
              </a:pPr>
              <a:t>‹#›</a:t>
            </a:fld>
            <a:endParaRPr lang="en-US"/>
          </a:p>
        </p:txBody>
      </p:sp>
    </p:spTree>
    <p:extLst>
      <p:ext uri="{BB962C8B-B14F-4D97-AF65-F5344CB8AC3E}">
        <p14:creationId xmlns:p14="http://schemas.microsoft.com/office/powerpoint/2010/main" val="3583498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89A33A2-6D1D-4650-86A8-B044BB09EA35}" type="slidenum">
              <a:rPr lang="en-US"/>
              <a:pPr>
                <a:defRPr/>
              </a:pPr>
              <a:t>‹#›</a:t>
            </a:fld>
            <a:endParaRPr lang="en-US"/>
          </a:p>
        </p:txBody>
      </p:sp>
    </p:spTree>
    <p:extLst>
      <p:ext uri="{BB962C8B-B14F-4D97-AF65-F5344CB8AC3E}">
        <p14:creationId xmlns:p14="http://schemas.microsoft.com/office/powerpoint/2010/main" val="163366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793C06-EE74-491C-B4DF-8E7893D16AE3}"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A3FC3C-C70E-4FB6-B16F-20185F79620B}" type="slidenum">
              <a:rPr lang="en-US"/>
              <a:pPr>
                <a:defRPr/>
              </a:pPr>
              <a:t>‹#›</a:t>
            </a:fld>
            <a:endParaRPr lang="en-US"/>
          </a:p>
        </p:txBody>
      </p:sp>
    </p:spTree>
    <p:extLst>
      <p:ext uri="{BB962C8B-B14F-4D97-AF65-F5344CB8AC3E}">
        <p14:creationId xmlns:p14="http://schemas.microsoft.com/office/powerpoint/2010/main" val="354704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37F5E3DA-A431-4B42-B664-9E7E62E787A3}" type="datetimeFigureOut">
              <a:rPr lang="en-US"/>
              <a:pPr>
                <a:defRPr/>
              </a:pPr>
              <a:t>3/12/2014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63F6C9D-3832-4A0F-859A-5F30D3C9E786}" type="slidenum">
              <a:rPr lang="en-US"/>
              <a:pPr>
                <a:defRPr/>
              </a:pPr>
              <a:t>‹#›</a:t>
            </a:fld>
            <a:endParaRPr lang="en-US"/>
          </a:p>
        </p:txBody>
      </p:sp>
    </p:spTree>
    <p:extLst>
      <p:ext uri="{BB962C8B-B14F-4D97-AF65-F5344CB8AC3E}">
        <p14:creationId xmlns:p14="http://schemas.microsoft.com/office/powerpoint/2010/main" val="27261160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30A6B6-9C2F-4980-B638-5F7D020DF9C3}"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C75114-B806-46EC-990A-F8EB5792C311}" type="slidenum">
              <a:rPr lang="en-US"/>
              <a:pPr>
                <a:defRPr/>
              </a:pPr>
              <a:t>‹#›</a:t>
            </a:fld>
            <a:endParaRPr lang="en-US"/>
          </a:p>
        </p:txBody>
      </p:sp>
    </p:spTree>
    <p:extLst>
      <p:ext uri="{BB962C8B-B14F-4D97-AF65-F5344CB8AC3E}">
        <p14:creationId xmlns:p14="http://schemas.microsoft.com/office/powerpoint/2010/main" val="213147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41BECC-EA19-437F-943D-8EFE1A41E2E8}" type="datetimeFigureOut">
              <a:rPr lang="en-US"/>
              <a:pPr>
                <a:defRPr/>
              </a:pPr>
              <a:t>3/12/2014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B121A8-F6F2-4748-B5E3-0139DDF0F8D1}" type="slidenum">
              <a:rPr lang="en-US"/>
              <a:pPr>
                <a:defRPr/>
              </a:pPr>
              <a:t>‹#›</a:t>
            </a:fld>
            <a:endParaRPr lang="en-US"/>
          </a:p>
        </p:txBody>
      </p:sp>
    </p:spTree>
    <p:extLst>
      <p:ext uri="{BB962C8B-B14F-4D97-AF65-F5344CB8AC3E}">
        <p14:creationId xmlns:p14="http://schemas.microsoft.com/office/powerpoint/2010/main" val="100467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9185E0-FCA2-4FBA-9699-130FF3CD201F}" type="datetimeFigureOut">
              <a:rPr lang="en-US"/>
              <a:pPr>
                <a:defRPr/>
              </a:pPr>
              <a:t>3/12/2014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B91533-DC0B-4549-96B7-A0CC60F37C0B}" type="slidenum">
              <a:rPr lang="en-US"/>
              <a:pPr>
                <a:defRPr/>
              </a:pPr>
              <a:t>‹#›</a:t>
            </a:fld>
            <a:endParaRPr lang="en-US"/>
          </a:p>
        </p:txBody>
      </p:sp>
    </p:spTree>
    <p:extLst>
      <p:ext uri="{BB962C8B-B14F-4D97-AF65-F5344CB8AC3E}">
        <p14:creationId xmlns:p14="http://schemas.microsoft.com/office/powerpoint/2010/main" val="22866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0B56DD8-10B3-4A13-9E92-D2412F67302A}" type="datetimeFigureOut">
              <a:rPr lang="en-US"/>
              <a:pPr>
                <a:defRPr/>
              </a:pPr>
              <a:t>3/12/2014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20E9068-16A4-4AA7-B3A1-2B372F62B5C8}" type="slidenum">
              <a:rPr lang="en-US"/>
              <a:pPr>
                <a:defRPr/>
              </a:pPr>
              <a:t>‹#›</a:t>
            </a:fld>
            <a:endParaRPr lang="en-US"/>
          </a:p>
        </p:txBody>
      </p:sp>
    </p:spTree>
    <p:extLst>
      <p:ext uri="{BB962C8B-B14F-4D97-AF65-F5344CB8AC3E}">
        <p14:creationId xmlns:p14="http://schemas.microsoft.com/office/powerpoint/2010/main" val="384924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3E25DCE-54AE-43DF-983A-3ACBB1DD9714}" type="datetimeFigureOut">
              <a:rPr lang="en-US"/>
              <a:pPr>
                <a:defRPr/>
              </a:pPr>
              <a:t>3/12/2014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EF05A68-5ABE-4952-8823-D7009A2C6327}" type="slidenum">
              <a:rPr lang="en-US"/>
              <a:pPr>
                <a:defRPr/>
              </a:pPr>
              <a:t>‹#›</a:t>
            </a:fld>
            <a:endParaRPr lang="en-US"/>
          </a:p>
        </p:txBody>
      </p:sp>
    </p:spTree>
    <p:extLst>
      <p:ext uri="{BB962C8B-B14F-4D97-AF65-F5344CB8AC3E}">
        <p14:creationId xmlns:p14="http://schemas.microsoft.com/office/powerpoint/2010/main" val="239187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D69DF145-08C1-4282-9BA6-26451F5AAC42}" type="datetimeFigureOut">
              <a:rPr lang="en-US"/>
              <a:pPr>
                <a:defRPr/>
              </a:pPr>
              <a:t>3/12/2014</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A9ED0EA4-C002-48B3-9EAC-8710B8BE8266}" type="slidenum">
              <a:rPr lang="en-US"/>
              <a:pPr>
                <a:defRPr/>
              </a:pPr>
              <a:t>‹#›</a:t>
            </a:fld>
            <a:endParaRPr lang="en-US"/>
          </a:p>
        </p:txBody>
      </p:sp>
    </p:spTree>
    <p:extLst>
      <p:ext uri="{BB962C8B-B14F-4D97-AF65-F5344CB8AC3E}">
        <p14:creationId xmlns:p14="http://schemas.microsoft.com/office/powerpoint/2010/main" val="2190005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extLst/>
          </a:lstStyle>
          <a:p>
            <a:pPr>
              <a:defRPr/>
            </a:pPr>
            <a:fld id="{C9D33F90-8FC3-46F1-A9F5-097A086567C8}" type="datetimeFigureOut">
              <a:rPr lang="en-US"/>
              <a:pPr>
                <a:defRPr/>
              </a:pPr>
              <a:t>3/12/2014</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ea typeface="+mn-ea"/>
                <a:cs typeface="+mn-cs"/>
              </a:defRPr>
            </a:lvl1pPr>
            <a:extLst/>
          </a:lstStyle>
          <a:p>
            <a:pPr>
              <a:defRPr/>
            </a:pPr>
            <a:fld id="{24F8E0C6-D122-46C5-AED2-203FAB75EB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67" r:id="rId2"/>
    <p:sldLayoutId id="2147484173" r:id="rId3"/>
    <p:sldLayoutId id="2147484168" r:id="rId4"/>
    <p:sldLayoutId id="2147484169" r:id="rId5"/>
    <p:sldLayoutId id="2147484170" r:id="rId6"/>
    <p:sldLayoutId id="2147484174" r:id="rId7"/>
    <p:sldLayoutId id="2147484175" r:id="rId8"/>
    <p:sldLayoutId id="2147484176" r:id="rId9"/>
    <p:sldLayoutId id="2147484171" r:id="rId10"/>
    <p:sldLayoutId id="2147484177" r:id="rId11"/>
    <p:sldLayoutId id="2147484178"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0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143000"/>
          </a:xfrm>
        </p:spPr>
        <p:txBody>
          <a:bodyPr/>
          <a:lstStyle/>
          <a:p>
            <a:pPr algn="ctr" eaLnBrk="1" fontAlgn="auto" hangingPunct="1">
              <a:spcAft>
                <a:spcPts val="0"/>
              </a:spcAft>
              <a:defRPr/>
            </a:pPr>
            <a:r>
              <a:rPr lang="en-US" sz="3600" dirty="0" smtClean="0">
                <a:solidFill>
                  <a:schemeClr val="accent1">
                    <a:satMod val="150000"/>
                  </a:schemeClr>
                </a:solidFill>
                <a:latin typeface="Trebuchet MS" pitchFamily="34" charset="0"/>
              </a:rPr>
              <a:t>MANAGEMENT OF TYPE 2 DIABETES:</a:t>
            </a:r>
            <a:br>
              <a:rPr lang="en-US" sz="3600" dirty="0" smtClean="0">
                <a:solidFill>
                  <a:schemeClr val="accent1">
                    <a:satMod val="150000"/>
                  </a:schemeClr>
                </a:solidFill>
                <a:latin typeface="Trebuchet MS" pitchFamily="34" charset="0"/>
              </a:rPr>
            </a:br>
            <a:r>
              <a:rPr lang="en-US" sz="3600" dirty="0" smtClean="0">
                <a:solidFill>
                  <a:schemeClr val="accent1">
                    <a:satMod val="150000"/>
                  </a:schemeClr>
                </a:solidFill>
                <a:latin typeface="Trebuchet MS" pitchFamily="34" charset="0"/>
              </a:rPr>
              <a:t>RECENT UPDATES</a:t>
            </a:r>
            <a:endParaRPr lang="en-US" sz="3600" dirty="0">
              <a:solidFill>
                <a:schemeClr val="accent1">
                  <a:satMod val="150000"/>
                </a:schemeClr>
              </a:solidFill>
              <a:latin typeface="Trebuchet MS" pitchFamily="34" charset="0"/>
            </a:endParaRPr>
          </a:p>
        </p:txBody>
      </p:sp>
      <p:sp>
        <p:nvSpPr>
          <p:cNvPr id="3" name="Subtitle 2"/>
          <p:cNvSpPr>
            <a:spLocks noGrp="1"/>
          </p:cNvSpPr>
          <p:nvPr>
            <p:ph type="subTitle" idx="1"/>
          </p:nvPr>
        </p:nvSpPr>
        <p:spPr>
          <a:xfrm>
            <a:off x="0" y="3694113"/>
            <a:ext cx="9144000" cy="2819400"/>
          </a:xfrm>
        </p:spPr>
        <p:txBody>
          <a:bodyPr rtlCol="0">
            <a:noAutofit/>
          </a:bodyPr>
          <a:lstStyle/>
          <a:p>
            <a:pPr algn="ctr" eaLnBrk="1" fontAlgn="auto" hangingPunct="1">
              <a:lnSpc>
                <a:spcPct val="170000"/>
              </a:lnSpc>
              <a:spcBef>
                <a:spcPts val="0"/>
              </a:spcBef>
              <a:spcAft>
                <a:spcPts val="0"/>
              </a:spcAft>
              <a:buFont typeface="Wingdings 2"/>
              <a:buNone/>
              <a:defRPr/>
            </a:pPr>
            <a:r>
              <a:rPr lang="en-US" sz="3200" b="1" dirty="0" smtClean="0">
                <a:solidFill>
                  <a:srgbClr val="FFC000"/>
                </a:solidFill>
                <a:latin typeface="Trebuchet MS" pitchFamily="34" charset="0"/>
              </a:rPr>
              <a:t>Prof. Quazi Tarikul Islam</a:t>
            </a:r>
          </a:p>
          <a:p>
            <a:pPr algn="ctr" eaLnBrk="1" fontAlgn="auto" hangingPunct="1">
              <a:lnSpc>
                <a:spcPct val="170000"/>
              </a:lnSpc>
              <a:spcBef>
                <a:spcPts val="0"/>
              </a:spcBef>
              <a:spcAft>
                <a:spcPts val="0"/>
              </a:spcAft>
              <a:buFont typeface="Wingdings 2"/>
              <a:buNone/>
              <a:defRPr/>
            </a:pPr>
            <a:r>
              <a:rPr lang="en-US" sz="2800" b="1" dirty="0" smtClean="0">
                <a:solidFill>
                  <a:srgbClr val="FFC000"/>
                </a:solidFill>
                <a:latin typeface="Trebuchet MS" pitchFamily="34" charset="0"/>
              </a:rPr>
              <a:t>Professor of Medicine</a:t>
            </a:r>
          </a:p>
          <a:p>
            <a:pPr algn="ctr" eaLnBrk="1" fontAlgn="auto" hangingPunct="1">
              <a:lnSpc>
                <a:spcPct val="170000"/>
              </a:lnSpc>
              <a:spcBef>
                <a:spcPts val="0"/>
              </a:spcBef>
              <a:spcAft>
                <a:spcPts val="0"/>
              </a:spcAft>
              <a:buFont typeface="Wingdings 2"/>
              <a:buNone/>
              <a:defRPr/>
            </a:pPr>
            <a:r>
              <a:rPr lang="en-US" sz="2800" b="1" dirty="0" smtClean="0">
                <a:effectLst>
                  <a:outerShdw blurRad="38100" dist="38100" dir="2700000" algn="tl">
                    <a:srgbClr val="000000">
                      <a:alpha val="43137"/>
                    </a:srgbClr>
                  </a:outerShdw>
                </a:effectLst>
                <a:latin typeface="Trebuchet MS" pitchFamily="34" charset="0"/>
              </a:rPr>
              <a:t>Popular Medical College &amp; Hospital</a:t>
            </a:r>
          </a:p>
          <a:p>
            <a:pPr algn="ctr" eaLnBrk="1" fontAlgn="auto" hangingPunct="1">
              <a:lnSpc>
                <a:spcPct val="170000"/>
              </a:lnSpc>
              <a:spcBef>
                <a:spcPts val="0"/>
              </a:spcBef>
              <a:spcAft>
                <a:spcPts val="0"/>
              </a:spcAft>
              <a:buFont typeface="Wingdings 2"/>
              <a:buNone/>
              <a:defRPr/>
            </a:pPr>
            <a:r>
              <a:rPr lang="en-US" sz="2800" b="1" dirty="0" err="1" smtClean="0">
                <a:effectLst>
                  <a:outerShdw blurRad="38100" dist="38100" dir="2700000" algn="tl">
                    <a:srgbClr val="000000">
                      <a:alpha val="43137"/>
                    </a:srgbClr>
                  </a:outerShdw>
                </a:effectLst>
                <a:latin typeface="Trebuchet MS" pitchFamily="34" charset="0"/>
              </a:rPr>
              <a:t>Dhanmondi</a:t>
            </a:r>
            <a:r>
              <a:rPr lang="en-US" sz="2800" b="1" dirty="0" smtClean="0">
                <a:effectLst>
                  <a:outerShdw blurRad="38100" dist="38100" dir="2700000" algn="tl">
                    <a:srgbClr val="000000">
                      <a:alpha val="43137"/>
                    </a:srgbClr>
                  </a:outerShdw>
                </a:effectLst>
                <a:latin typeface="Trebuchet MS" pitchFamily="34" charset="0"/>
              </a:rPr>
              <a:t>, Dhaka</a:t>
            </a:r>
            <a:endParaRPr lang="en-US" sz="2800" b="1" dirty="0">
              <a:effectLst>
                <a:outerShdw blurRad="38100" dist="38100" dir="2700000" algn="tl">
                  <a:srgbClr val="000000">
                    <a:alpha val="43137"/>
                  </a:srgbClr>
                </a:outerShdw>
              </a:effectLst>
              <a:latin typeface="Trebuchet M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Autofit/>
          </a:bodyPr>
          <a:lstStyle/>
          <a:p>
            <a:pPr>
              <a:defRPr/>
            </a:pPr>
            <a:r>
              <a:rPr lang="en-US" sz="3200" dirty="0"/>
              <a:t>List of Countries with the highest numbers of estimated cases of diabetes for 2000 and 2030</a:t>
            </a:r>
          </a:p>
        </p:txBody>
      </p:sp>
      <p:pic>
        <p:nvPicPr>
          <p:cNvPr id="1843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13469"/>
          <a:stretch>
            <a:fillRect/>
          </a:stretch>
        </p:blipFill>
        <p:spPr>
          <a:xfrm>
            <a:off x="838200" y="1524000"/>
            <a:ext cx="7772400" cy="4640263"/>
          </a:xfrm>
        </p:spPr>
      </p:pic>
      <p:sp>
        <p:nvSpPr>
          <p:cNvPr id="18436" name="Text Box 4"/>
          <p:cNvSpPr txBox="1">
            <a:spLocks noChangeArrowheads="1"/>
          </p:cNvSpPr>
          <p:nvPr/>
        </p:nvSpPr>
        <p:spPr bwMode="auto">
          <a:xfrm>
            <a:off x="4419600" y="6259513"/>
            <a:ext cx="4341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Ref. Diabetes Care Volume 27 Number 05 May 2004</a:t>
            </a:r>
          </a:p>
        </p:txBody>
      </p:sp>
      <p:sp>
        <p:nvSpPr>
          <p:cNvPr id="18437" name="Oval 5"/>
          <p:cNvSpPr>
            <a:spLocks noChangeArrowheads="1"/>
          </p:cNvSpPr>
          <p:nvPr/>
        </p:nvSpPr>
        <p:spPr bwMode="auto">
          <a:xfrm>
            <a:off x="4419600" y="5562600"/>
            <a:ext cx="533400" cy="3810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000"/>
          </a:p>
        </p:txBody>
      </p:sp>
      <p:sp>
        <p:nvSpPr>
          <p:cNvPr id="18438" name="Oval 6"/>
          <p:cNvSpPr>
            <a:spLocks noChangeArrowheads="1"/>
          </p:cNvSpPr>
          <p:nvPr/>
        </p:nvSpPr>
        <p:spPr bwMode="auto">
          <a:xfrm>
            <a:off x="7467600" y="4724400"/>
            <a:ext cx="5334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00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5575"/>
            <a:ext cx="8229600" cy="1252538"/>
          </a:xfrm>
        </p:spPr>
        <p:txBody>
          <a:bodyPr/>
          <a:lstStyle/>
          <a:p>
            <a:pPr>
              <a:defRPr/>
            </a:pPr>
            <a:endParaRPr lang="en-US" smtClean="0"/>
          </a:p>
        </p:txBody>
      </p:sp>
      <p:pic>
        <p:nvPicPr>
          <p:cNvPr id="110595" name="Content Placeholder 3" descr="celebrities_diabetes_s2_halle_berr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5575"/>
            <a:ext cx="8229600" cy="1252538"/>
          </a:xfrm>
        </p:spPr>
        <p:txBody>
          <a:bodyPr/>
          <a:lstStyle/>
          <a:p>
            <a:pPr>
              <a:defRPr/>
            </a:pPr>
            <a:endParaRPr lang="en-US" smtClean="0"/>
          </a:p>
        </p:txBody>
      </p:sp>
      <p:pic>
        <p:nvPicPr>
          <p:cNvPr id="111619" name="Content Placeholder 3" descr="celebrities_diabetes_s4_salma_hayek.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5575"/>
            <a:ext cx="8229600" cy="1252538"/>
          </a:xfrm>
        </p:spPr>
        <p:txBody>
          <a:bodyPr/>
          <a:lstStyle/>
          <a:p>
            <a:pPr>
              <a:defRPr/>
            </a:pPr>
            <a:endParaRPr lang="en-US" smtClean="0"/>
          </a:p>
        </p:txBody>
      </p:sp>
      <p:pic>
        <p:nvPicPr>
          <p:cNvPr id="112643" name="Content Placeholder 5" descr="Kingfah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Content Placeholder 3" descr="Sadat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4495800" cy="6850063"/>
          </a:xfrm>
        </p:spPr>
      </p:pic>
      <p:pic>
        <p:nvPicPr>
          <p:cNvPr id="113667" name="Content Placeholder 3" descr="Elvi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2730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5575"/>
            <a:ext cx="8229600" cy="1252538"/>
          </a:xfrm>
        </p:spPr>
        <p:txBody>
          <a:bodyPr/>
          <a:lstStyle/>
          <a:p>
            <a:pPr>
              <a:defRPr/>
            </a:pPr>
            <a:endParaRPr lang="en-US" smtClean="0"/>
          </a:p>
        </p:txBody>
      </p:sp>
      <p:pic>
        <p:nvPicPr>
          <p:cNvPr id="114691" name="Content Placeholder 3" descr="Gorb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926263"/>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5575"/>
            <a:ext cx="8229600" cy="1252538"/>
          </a:xfrm>
        </p:spPr>
        <p:txBody>
          <a:bodyPr/>
          <a:lstStyle/>
          <a:p>
            <a:pPr>
              <a:defRPr/>
            </a:pPr>
            <a:endParaRPr lang="en-US" smtClean="0"/>
          </a:p>
        </p:txBody>
      </p:sp>
      <p:pic>
        <p:nvPicPr>
          <p:cNvPr id="115715" name="Content Placeholder 3" descr="ElizabethTaylo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40538"/>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250950"/>
          </a:xfrm>
        </p:spPr>
        <p:txBody>
          <a:bodyPr/>
          <a:lstStyle/>
          <a:p>
            <a:pPr algn="ctr">
              <a:defRPr/>
            </a:pPr>
            <a:r>
              <a:rPr lang="en-US" dirty="0">
                <a:solidFill>
                  <a:srgbClr val="FF0000"/>
                </a:solidFill>
              </a:rPr>
              <a:t>How to start Insulin Therapy</a:t>
            </a:r>
            <a:endParaRPr lang="en-GB"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50"/>
          <p:cNvGrpSpPr>
            <a:grpSpLocks/>
          </p:cNvGrpSpPr>
          <p:nvPr/>
        </p:nvGrpSpPr>
        <p:grpSpPr bwMode="auto">
          <a:xfrm>
            <a:off x="304800" y="1592263"/>
            <a:ext cx="8656638" cy="3206750"/>
            <a:chOff x="-3" y="-3"/>
            <a:chExt cx="3806" cy="1831"/>
          </a:xfrm>
        </p:grpSpPr>
        <p:grpSp>
          <p:nvGrpSpPr>
            <p:cNvPr id="117765" name="Group 48"/>
            <p:cNvGrpSpPr>
              <a:grpSpLocks/>
            </p:cNvGrpSpPr>
            <p:nvPr/>
          </p:nvGrpSpPr>
          <p:grpSpPr bwMode="auto">
            <a:xfrm>
              <a:off x="0" y="0"/>
              <a:ext cx="3800" cy="1825"/>
              <a:chOff x="0" y="0"/>
              <a:chExt cx="3800" cy="1825"/>
            </a:xfrm>
          </p:grpSpPr>
          <p:grpSp>
            <p:nvGrpSpPr>
              <p:cNvPr id="117767" name="Group 19"/>
              <p:cNvGrpSpPr>
                <a:grpSpLocks/>
              </p:cNvGrpSpPr>
              <p:nvPr/>
            </p:nvGrpSpPr>
            <p:grpSpPr bwMode="auto">
              <a:xfrm>
                <a:off x="0" y="0"/>
                <a:ext cx="2217" cy="365"/>
                <a:chOff x="0" y="0"/>
                <a:chExt cx="2217" cy="365"/>
              </a:xfrm>
            </p:grpSpPr>
            <p:sp>
              <p:nvSpPr>
                <p:cNvPr id="117810" name="Rectangle 3"/>
                <p:cNvSpPr>
                  <a:spLocks noChangeArrowheads="1"/>
                </p:cNvSpPr>
                <p:nvPr/>
              </p:nvSpPr>
              <p:spPr bwMode="auto">
                <a:xfrm>
                  <a:off x="43" y="0"/>
                  <a:ext cx="213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latin typeface="Arial Black" pitchFamily="34" charset="0"/>
                      <a:cs typeface="Times New Roman" pitchFamily="18" charset="0"/>
                    </a:rPr>
                    <a:t>Type</a:t>
                  </a:r>
                </a:p>
                <a:p>
                  <a:pPr algn="ctr"/>
                  <a:endParaRPr lang="en-US" altLang="en-US" sz="3000">
                    <a:latin typeface="Arial Black" pitchFamily="34" charset="0"/>
                  </a:endParaRPr>
                </a:p>
              </p:txBody>
            </p:sp>
            <p:sp>
              <p:nvSpPr>
                <p:cNvPr id="117811" name="Rectangle 18"/>
                <p:cNvSpPr>
                  <a:spLocks noChangeArrowheads="1"/>
                </p:cNvSpPr>
                <p:nvPr/>
              </p:nvSpPr>
              <p:spPr bwMode="auto">
                <a:xfrm>
                  <a:off x="0" y="0"/>
                  <a:ext cx="221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68" name="Group 21"/>
              <p:cNvGrpSpPr>
                <a:grpSpLocks/>
              </p:cNvGrpSpPr>
              <p:nvPr/>
            </p:nvGrpSpPr>
            <p:grpSpPr bwMode="auto">
              <a:xfrm>
                <a:off x="2217" y="0"/>
                <a:ext cx="806" cy="365"/>
                <a:chOff x="2217" y="0"/>
                <a:chExt cx="806" cy="365"/>
              </a:xfrm>
            </p:grpSpPr>
            <p:sp>
              <p:nvSpPr>
                <p:cNvPr id="117808" name="Rectangle 4"/>
                <p:cNvSpPr>
                  <a:spLocks noChangeArrowheads="1"/>
                </p:cNvSpPr>
                <p:nvPr/>
              </p:nvSpPr>
              <p:spPr bwMode="auto">
                <a:xfrm>
                  <a:off x="2260" y="0"/>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latin typeface="Arial Black" pitchFamily="34" charset="0"/>
                      <a:cs typeface="Times New Roman" pitchFamily="18" charset="0"/>
                    </a:rPr>
                    <a:t>O/A</a:t>
                  </a:r>
                </a:p>
                <a:p>
                  <a:pPr algn="ctr"/>
                  <a:endParaRPr lang="en-US" altLang="en-US"/>
                </a:p>
              </p:txBody>
            </p:sp>
            <p:sp>
              <p:nvSpPr>
                <p:cNvPr id="117809" name="Rectangle 20"/>
                <p:cNvSpPr>
                  <a:spLocks noChangeArrowheads="1"/>
                </p:cNvSpPr>
                <p:nvPr/>
              </p:nvSpPr>
              <p:spPr bwMode="auto">
                <a:xfrm>
                  <a:off x="2217" y="0"/>
                  <a:ext cx="806"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69" name="Group 23"/>
              <p:cNvGrpSpPr>
                <a:grpSpLocks/>
              </p:cNvGrpSpPr>
              <p:nvPr/>
            </p:nvGrpSpPr>
            <p:grpSpPr bwMode="auto">
              <a:xfrm>
                <a:off x="3023" y="0"/>
                <a:ext cx="777" cy="365"/>
                <a:chOff x="3023" y="0"/>
                <a:chExt cx="777" cy="365"/>
              </a:xfrm>
            </p:grpSpPr>
            <p:sp>
              <p:nvSpPr>
                <p:cNvPr id="117806" name="Rectangle 5"/>
                <p:cNvSpPr>
                  <a:spLocks noChangeArrowheads="1"/>
                </p:cNvSpPr>
                <p:nvPr/>
              </p:nvSpPr>
              <p:spPr bwMode="auto">
                <a:xfrm>
                  <a:off x="3066" y="0"/>
                  <a:ext cx="6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latin typeface="Arial Black" pitchFamily="34" charset="0"/>
                      <a:cs typeface="Times New Roman" pitchFamily="18" charset="0"/>
                    </a:rPr>
                    <a:t>D/A</a:t>
                  </a:r>
                </a:p>
                <a:p>
                  <a:pPr algn="ctr"/>
                  <a:endParaRPr lang="en-US" altLang="en-US"/>
                </a:p>
              </p:txBody>
            </p:sp>
            <p:sp>
              <p:nvSpPr>
                <p:cNvPr id="117807" name="Rectangle 22"/>
                <p:cNvSpPr>
                  <a:spLocks noChangeArrowheads="1"/>
                </p:cNvSpPr>
                <p:nvPr/>
              </p:nvSpPr>
              <p:spPr bwMode="auto">
                <a:xfrm>
                  <a:off x="3023" y="0"/>
                  <a:ext cx="77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0" name="Group 25"/>
              <p:cNvGrpSpPr>
                <a:grpSpLocks/>
              </p:cNvGrpSpPr>
              <p:nvPr/>
            </p:nvGrpSpPr>
            <p:grpSpPr bwMode="auto">
              <a:xfrm>
                <a:off x="0" y="365"/>
                <a:ext cx="2217" cy="365"/>
                <a:chOff x="0" y="365"/>
                <a:chExt cx="2217" cy="365"/>
              </a:xfrm>
            </p:grpSpPr>
            <p:sp>
              <p:nvSpPr>
                <p:cNvPr id="117804" name="Rectangle 6"/>
                <p:cNvSpPr>
                  <a:spLocks noChangeArrowheads="1"/>
                </p:cNvSpPr>
                <p:nvPr/>
              </p:nvSpPr>
              <p:spPr bwMode="auto">
                <a:xfrm>
                  <a:off x="43" y="365"/>
                  <a:ext cx="213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latin typeface="Arial Black" pitchFamily="34" charset="0"/>
                      <a:cs typeface="Times New Roman" pitchFamily="18" charset="0"/>
                    </a:rPr>
                    <a:t>Ultra short acting</a:t>
                  </a:r>
                </a:p>
                <a:p>
                  <a:pPr algn="ctr"/>
                  <a:endParaRPr lang="en-US" altLang="en-US" sz="3000">
                    <a:latin typeface="Arial Black" pitchFamily="34" charset="0"/>
                    <a:cs typeface="Times New Roman" pitchFamily="18" charset="0"/>
                  </a:endParaRPr>
                </a:p>
              </p:txBody>
            </p:sp>
            <p:sp>
              <p:nvSpPr>
                <p:cNvPr id="117805" name="Rectangle 24"/>
                <p:cNvSpPr>
                  <a:spLocks noChangeArrowheads="1"/>
                </p:cNvSpPr>
                <p:nvPr/>
              </p:nvSpPr>
              <p:spPr bwMode="auto">
                <a:xfrm>
                  <a:off x="0" y="365"/>
                  <a:ext cx="221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1" name="Group 27"/>
              <p:cNvGrpSpPr>
                <a:grpSpLocks/>
              </p:cNvGrpSpPr>
              <p:nvPr/>
            </p:nvGrpSpPr>
            <p:grpSpPr bwMode="auto">
              <a:xfrm>
                <a:off x="2217" y="365"/>
                <a:ext cx="806" cy="365"/>
                <a:chOff x="2217" y="365"/>
                <a:chExt cx="806" cy="365"/>
              </a:xfrm>
            </p:grpSpPr>
            <p:sp>
              <p:nvSpPr>
                <p:cNvPr id="117802" name="Rectangle 7"/>
                <p:cNvSpPr>
                  <a:spLocks noChangeArrowheads="1"/>
                </p:cNvSpPr>
                <p:nvPr/>
              </p:nvSpPr>
              <p:spPr bwMode="auto">
                <a:xfrm>
                  <a:off x="2260" y="365"/>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0000"/>
                      </a:solidFill>
                      <a:latin typeface="Arial Black" pitchFamily="34" charset="0"/>
                      <a:cs typeface="Times New Roman" pitchFamily="18" charset="0"/>
                    </a:rPr>
                    <a:t>5 min</a:t>
                  </a:r>
                </a:p>
                <a:p>
                  <a:pPr algn="ctr"/>
                  <a:endParaRPr lang="en-US" altLang="en-US">
                    <a:solidFill>
                      <a:srgbClr val="FF0000"/>
                    </a:solidFill>
                  </a:endParaRPr>
                </a:p>
              </p:txBody>
            </p:sp>
            <p:sp>
              <p:nvSpPr>
                <p:cNvPr id="117803" name="Rectangle 26"/>
                <p:cNvSpPr>
                  <a:spLocks noChangeArrowheads="1"/>
                </p:cNvSpPr>
                <p:nvPr/>
              </p:nvSpPr>
              <p:spPr bwMode="auto">
                <a:xfrm>
                  <a:off x="2217" y="365"/>
                  <a:ext cx="806"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2" name="Group 29"/>
              <p:cNvGrpSpPr>
                <a:grpSpLocks/>
              </p:cNvGrpSpPr>
              <p:nvPr/>
            </p:nvGrpSpPr>
            <p:grpSpPr bwMode="auto">
              <a:xfrm>
                <a:off x="3023" y="365"/>
                <a:ext cx="777" cy="365"/>
                <a:chOff x="3023" y="365"/>
                <a:chExt cx="777" cy="365"/>
              </a:xfrm>
            </p:grpSpPr>
            <p:sp>
              <p:nvSpPr>
                <p:cNvPr id="117800" name="Rectangle 8"/>
                <p:cNvSpPr>
                  <a:spLocks noChangeArrowheads="1"/>
                </p:cNvSpPr>
                <p:nvPr/>
              </p:nvSpPr>
              <p:spPr bwMode="auto">
                <a:xfrm>
                  <a:off x="3066" y="365"/>
                  <a:ext cx="6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rgbClr val="FF0000"/>
                      </a:solidFill>
                      <a:latin typeface="Arial Black" pitchFamily="34" charset="0"/>
                      <a:cs typeface="Times New Roman" pitchFamily="18" charset="0"/>
                    </a:rPr>
                    <a:t>3-4 </a:t>
                  </a:r>
                  <a:r>
                    <a:rPr lang="en-US" altLang="en-US" sz="2000">
                      <a:solidFill>
                        <a:srgbClr val="FF0000"/>
                      </a:solidFill>
                      <a:latin typeface="Arial Black" pitchFamily="34" charset="0"/>
                      <a:cs typeface="Times New Roman" pitchFamily="18" charset="0"/>
                    </a:rPr>
                    <a:t>hrs</a:t>
                  </a:r>
                </a:p>
                <a:p>
                  <a:pPr algn="ctr"/>
                  <a:endParaRPr lang="en-US" altLang="en-US">
                    <a:solidFill>
                      <a:srgbClr val="FF0000"/>
                    </a:solidFill>
                  </a:endParaRPr>
                </a:p>
              </p:txBody>
            </p:sp>
            <p:sp>
              <p:nvSpPr>
                <p:cNvPr id="117801" name="Rectangle 28"/>
                <p:cNvSpPr>
                  <a:spLocks noChangeArrowheads="1"/>
                </p:cNvSpPr>
                <p:nvPr/>
              </p:nvSpPr>
              <p:spPr bwMode="auto">
                <a:xfrm>
                  <a:off x="3023" y="365"/>
                  <a:ext cx="77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3" name="Group 31"/>
              <p:cNvGrpSpPr>
                <a:grpSpLocks/>
              </p:cNvGrpSpPr>
              <p:nvPr/>
            </p:nvGrpSpPr>
            <p:grpSpPr bwMode="auto">
              <a:xfrm>
                <a:off x="0" y="730"/>
                <a:ext cx="2217" cy="365"/>
                <a:chOff x="0" y="730"/>
                <a:chExt cx="2217" cy="365"/>
              </a:xfrm>
            </p:grpSpPr>
            <p:sp>
              <p:nvSpPr>
                <p:cNvPr id="117798" name="Rectangle 9"/>
                <p:cNvSpPr>
                  <a:spLocks noChangeArrowheads="1"/>
                </p:cNvSpPr>
                <p:nvPr/>
              </p:nvSpPr>
              <p:spPr bwMode="auto">
                <a:xfrm>
                  <a:off x="43" y="730"/>
                  <a:ext cx="213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latin typeface="Arial Black" pitchFamily="34" charset="0"/>
                      <a:cs typeface="Times New Roman" pitchFamily="18" charset="0"/>
                    </a:rPr>
                    <a:t>Short acting</a:t>
                  </a:r>
                </a:p>
                <a:p>
                  <a:pPr algn="ctr"/>
                  <a:endParaRPr lang="en-US" altLang="en-US"/>
                </a:p>
              </p:txBody>
            </p:sp>
            <p:sp>
              <p:nvSpPr>
                <p:cNvPr id="117799" name="Rectangle 30"/>
                <p:cNvSpPr>
                  <a:spLocks noChangeArrowheads="1"/>
                </p:cNvSpPr>
                <p:nvPr/>
              </p:nvSpPr>
              <p:spPr bwMode="auto">
                <a:xfrm>
                  <a:off x="0" y="730"/>
                  <a:ext cx="221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4" name="Group 33"/>
              <p:cNvGrpSpPr>
                <a:grpSpLocks/>
              </p:cNvGrpSpPr>
              <p:nvPr/>
            </p:nvGrpSpPr>
            <p:grpSpPr bwMode="auto">
              <a:xfrm>
                <a:off x="2217" y="730"/>
                <a:ext cx="806" cy="365"/>
                <a:chOff x="2217" y="730"/>
                <a:chExt cx="806" cy="365"/>
              </a:xfrm>
            </p:grpSpPr>
            <p:sp>
              <p:nvSpPr>
                <p:cNvPr id="117796" name="Rectangle 10"/>
                <p:cNvSpPr>
                  <a:spLocks noChangeArrowheads="1"/>
                </p:cNvSpPr>
                <p:nvPr/>
              </p:nvSpPr>
              <p:spPr bwMode="auto">
                <a:xfrm>
                  <a:off x="2260" y="730"/>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rgbClr val="FF0000"/>
                      </a:solidFill>
                      <a:latin typeface="Arial Black" pitchFamily="34" charset="0"/>
                      <a:cs typeface="Times New Roman" pitchFamily="18" charset="0"/>
                    </a:rPr>
                    <a:t>15 min</a:t>
                  </a:r>
                </a:p>
                <a:p>
                  <a:pPr algn="ctr"/>
                  <a:endParaRPr lang="en-US" altLang="en-US">
                    <a:solidFill>
                      <a:srgbClr val="FF0000"/>
                    </a:solidFill>
                  </a:endParaRPr>
                </a:p>
              </p:txBody>
            </p:sp>
            <p:sp>
              <p:nvSpPr>
                <p:cNvPr id="117797" name="Rectangle 32"/>
                <p:cNvSpPr>
                  <a:spLocks noChangeArrowheads="1"/>
                </p:cNvSpPr>
                <p:nvPr/>
              </p:nvSpPr>
              <p:spPr bwMode="auto">
                <a:xfrm>
                  <a:off x="2217" y="730"/>
                  <a:ext cx="806"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5" name="Group 35"/>
              <p:cNvGrpSpPr>
                <a:grpSpLocks/>
              </p:cNvGrpSpPr>
              <p:nvPr/>
            </p:nvGrpSpPr>
            <p:grpSpPr bwMode="auto">
              <a:xfrm>
                <a:off x="3023" y="730"/>
                <a:ext cx="777" cy="365"/>
                <a:chOff x="3023" y="730"/>
                <a:chExt cx="777" cy="365"/>
              </a:xfrm>
            </p:grpSpPr>
            <p:sp>
              <p:nvSpPr>
                <p:cNvPr id="117794" name="Rectangle 11"/>
                <p:cNvSpPr>
                  <a:spLocks noChangeArrowheads="1"/>
                </p:cNvSpPr>
                <p:nvPr/>
              </p:nvSpPr>
              <p:spPr bwMode="auto">
                <a:xfrm>
                  <a:off x="3066" y="730"/>
                  <a:ext cx="6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rgbClr val="FF0000"/>
                      </a:solidFill>
                      <a:latin typeface="Arial Black" pitchFamily="34" charset="0"/>
                      <a:cs typeface="Times New Roman" pitchFamily="18" charset="0"/>
                    </a:rPr>
                    <a:t>5-7 hrs</a:t>
                  </a:r>
                </a:p>
                <a:p>
                  <a:pPr algn="ctr"/>
                  <a:endParaRPr lang="en-US" altLang="en-US" sz="2000">
                    <a:solidFill>
                      <a:srgbClr val="FF0000"/>
                    </a:solidFill>
                    <a:latin typeface="Arial Black" pitchFamily="34" charset="0"/>
                    <a:cs typeface="Times New Roman" pitchFamily="18" charset="0"/>
                  </a:endParaRPr>
                </a:p>
              </p:txBody>
            </p:sp>
            <p:sp>
              <p:nvSpPr>
                <p:cNvPr id="117795" name="Rectangle 34"/>
                <p:cNvSpPr>
                  <a:spLocks noChangeArrowheads="1"/>
                </p:cNvSpPr>
                <p:nvPr/>
              </p:nvSpPr>
              <p:spPr bwMode="auto">
                <a:xfrm>
                  <a:off x="3023" y="730"/>
                  <a:ext cx="77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6" name="Group 37"/>
              <p:cNvGrpSpPr>
                <a:grpSpLocks/>
              </p:cNvGrpSpPr>
              <p:nvPr/>
            </p:nvGrpSpPr>
            <p:grpSpPr bwMode="auto">
              <a:xfrm>
                <a:off x="0" y="1095"/>
                <a:ext cx="2217" cy="365"/>
                <a:chOff x="0" y="1095"/>
                <a:chExt cx="2217" cy="365"/>
              </a:xfrm>
            </p:grpSpPr>
            <p:sp>
              <p:nvSpPr>
                <p:cNvPr id="117792" name="Rectangle 12"/>
                <p:cNvSpPr>
                  <a:spLocks noChangeArrowheads="1"/>
                </p:cNvSpPr>
                <p:nvPr/>
              </p:nvSpPr>
              <p:spPr bwMode="auto">
                <a:xfrm>
                  <a:off x="43" y="1095"/>
                  <a:ext cx="213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latin typeface="Arial Black" pitchFamily="34" charset="0"/>
                      <a:cs typeface="Times New Roman" pitchFamily="18" charset="0"/>
                    </a:rPr>
                    <a:t>Intermediate acting</a:t>
                  </a:r>
                </a:p>
                <a:p>
                  <a:pPr algn="ctr"/>
                  <a:endParaRPr lang="en-US" altLang="en-US"/>
                </a:p>
              </p:txBody>
            </p:sp>
            <p:sp>
              <p:nvSpPr>
                <p:cNvPr id="117793" name="Rectangle 36"/>
                <p:cNvSpPr>
                  <a:spLocks noChangeArrowheads="1"/>
                </p:cNvSpPr>
                <p:nvPr/>
              </p:nvSpPr>
              <p:spPr bwMode="auto">
                <a:xfrm>
                  <a:off x="0" y="1095"/>
                  <a:ext cx="221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7" name="Group 39"/>
              <p:cNvGrpSpPr>
                <a:grpSpLocks/>
              </p:cNvGrpSpPr>
              <p:nvPr/>
            </p:nvGrpSpPr>
            <p:grpSpPr bwMode="auto">
              <a:xfrm>
                <a:off x="2217" y="1095"/>
                <a:ext cx="806" cy="365"/>
                <a:chOff x="2217" y="1095"/>
                <a:chExt cx="806" cy="365"/>
              </a:xfrm>
            </p:grpSpPr>
            <p:sp>
              <p:nvSpPr>
                <p:cNvPr id="117790" name="Rectangle 13"/>
                <p:cNvSpPr>
                  <a:spLocks noChangeArrowheads="1"/>
                </p:cNvSpPr>
                <p:nvPr/>
              </p:nvSpPr>
              <p:spPr bwMode="auto">
                <a:xfrm>
                  <a:off x="2260" y="1095"/>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rgbClr val="FF0000"/>
                      </a:solidFill>
                      <a:latin typeface="Arial Black" pitchFamily="34" charset="0"/>
                      <a:cs typeface="Times New Roman" pitchFamily="18" charset="0"/>
                    </a:rPr>
                    <a:t>2 hours</a:t>
                  </a:r>
                </a:p>
                <a:p>
                  <a:pPr algn="ctr"/>
                  <a:endParaRPr lang="en-US" altLang="en-US">
                    <a:solidFill>
                      <a:srgbClr val="FF0000"/>
                    </a:solidFill>
                  </a:endParaRPr>
                </a:p>
              </p:txBody>
            </p:sp>
            <p:sp>
              <p:nvSpPr>
                <p:cNvPr id="117791" name="Rectangle 38"/>
                <p:cNvSpPr>
                  <a:spLocks noChangeArrowheads="1"/>
                </p:cNvSpPr>
                <p:nvPr/>
              </p:nvSpPr>
              <p:spPr bwMode="auto">
                <a:xfrm>
                  <a:off x="2217" y="1095"/>
                  <a:ext cx="806"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8" name="Group 41"/>
              <p:cNvGrpSpPr>
                <a:grpSpLocks/>
              </p:cNvGrpSpPr>
              <p:nvPr/>
            </p:nvGrpSpPr>
            <p:grpSpPr bwMode="auto">
              <a:xfrm>
                <a:off x="3023" y="1095"/>
                <a:ext cx="777" cy="365"/>
                <a:chOff x="3023" y="1095"/>
                <a:chExt cx="777" cy="365"/>
              </a:xfrm>
            </p:grpSpPr>
            <p:sp>
              <p:nvSpPr>
                <p:cNvPr id="117788" name="Rectangle 14"/>
                <p:cNvSpPr>
                  <a:spLocks noChangeArrowheads="1"/>
                </p:cNvSpPr>
                <p:nvPr/>
              </p:nvSpPr>
              <p:spPr bwMode="auto">
                <a:xfrm>
                  <a:off x="3066" y="1095"/>
                  <a:ext cx="6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000">
                      <a:solidFill>
                        <a:srgbClr val="FF0000"/>
                      </a:solidFill>
                      <a:latin typeface="Arial Black" pitchFamily="34" charset="0"/>
                      <a:cs typeface="Times New Roman" pitchFamily="18" charset="0"/>
                    </a:rPr>
                    <a:t>18-24 hrs</a:t>
                  </a:r>
                </a:p>
                <a:p>
                  <a:pPr algn="ctr"/>
                  <a:endParaRPr lang="en-US" altLang="en-US">
                    <a:solidFill>
                      <a:srgbClr val="FF0000"/>
                    </a:solidFill>
                  </a:endParaRPr>
                </a:p>
              </p:txBody>
            </p:sp>
            <p:sp>
              <p:nvSpPr>
                <p:cNvPr id="117789" name="Rectangle 40"/>
                <p:cNvSpPr>
                  <a:spLocks noChangeArrowheads="1"/>
                </p:cNvSpPr>
                <p:nvPr/>
              </p:nvSpPr>
              <p:spPr bwMode="auto">
                <a:xfrm>
                  <a:off x="3023" y="1095"/>
                  <a:ext cx="77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79" name="Group 43"/>
              <p:cNvGrpSpPr>
                <a:grpSpLocks/>
              </p:cNvGrpSpPr>
              <p:nvPr/>
            </p:nvGrpSpPr>
            <p:grpSpPr bwMode="auto">
              <a:xfrm>
                <a:off x="0" y="1460"/>
                <a:ext cx="2217" cy="365"/>
                <a:chOff x="0" y="1460"/>
                <a:chExt cx="2217" cy="365"/>
              </a:xfrm>
            </p:grpSpPr>
            <p:sp>
              <p:nvSpPr>
                <p:cNvPr id="117786" name="Rectangle 15"/>
                <p:cNvSpPr>
                  <a:spLocks noChangeArrowheads="1"/>
                </p:cNvSpPr>
                <p:nvPr/>
              </p:nvSpPr>
              <p:spPr bwMode="auto">
                <a:xfrm>
                  <a:off x="43" y="1460"/>
                  <a:ext cx="213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latin typeface="Arial Black" pitchFamily="34" charset="0"/>
                      <a:cs typeface="Times New Roman" pitchFamily="18" charset="0"/>
                    </a:rPr>
                    <a:t>Long acting</a:t>
                  </a:r>
                </a:p>
                <a:p>
                  <a:pPr algn="ctr"/>
                  <a:endParaRPr lang="en-US" altLang="en-US"/>
                </a:p>
              </p:txBody>
            </p:sp>
            <p:sp>
              <p:nvSpPr>
                <p:cNvPr id="117787" name="Rectangle 42"/>
                <p:cNvSpPr>
                  <a:spLocks noChangeArrowheads="1"/>
                </p:cNvSpPr>
                <p:nvPr/>
              </p:nvSpPr>
              <p:spPr bwMode="auto">
                <a:xfrm>
                  <a:off x="0" y="1460"/>
                  <a:ext cx="221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80" name="Group 45"/>
              <p:cNvGrpSpPr>
                <a:grpSpLocks/>
              </p:cNvGrpSpPr>
              <p:nvPr/>
            </p:nvGrpSpPr>
            <p:grpSpPr bwMode="auto">
              <a:xfrm>
                <a:off x="2217" y="1460"/>
                <a:ext cx="806" cy="365"/>
                <a:chOff x="2217" y="1460"/>
                <a:chExt cx="806" cy="365"/>
              </a:xfrm>
            </p:grpSpPr>
            <p:sp>
              <p:nvSpPr>
                <p:cNvPr id="117784" name="Rectangle 16"/>
                <p:cNvSpPr>
                  <a:spLocks noChangeArrowheads="1"/>
                </p:cNvSpPr>
                <p:nvPr/>
              </p:nvSpPr>
              <p:spPr bwMode="auto">
                <a:xfrm>
                  <a:off x="2260" y="1460"/>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rgbClr val="FF0000"/>
                      </a:solidFill>
                      <a:latin typeface="Arial Black" pitchFamily="34" charset="0"/>
                      <a:cs typeface="Times New Roman" pitchFamily="18" charset="0"/>
                    </a:rPr>
                    <a:t>4 hours</a:t>
                  </a:r>
                </a:p>
                <a:p>
                  <a:pPr algn="ctr"/>
                  <a:endParaRPr lang="en-US" altLang="en-US">
                    <a:solidFill>
                      <a:srgbClr val="FF0000"/>
                    </a:solidFill>
                  </a:endParaRPr>
                </a:p>
              </p:txBody>
            </p:sp>
            <p:sp>
              <p:nvSpPr>
                <p:cNvPr id="117785" name="Rectangle 44"/>
                <p:cNvSpPr>
                  <a:spLocks noChangeArrowheads="1"/>
                </p:cNvSpPr>
                <p:nvPr/>
              </p:nvSpPr>
              <p:spPr bwMode="auto">
                <a:xfrm>
                  <a:off x="2217" y="1460"/>
                  <a:ext cx="806"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nvGrpSpPr>
              <p:cNvPr id="117781" name="Group 47"/>
              <p:cNvGrpSpPr>
                <a:grpSpLocks/>
              </p:cNvGrpSpPr>
              <p:nvPr/>
            </p:nvGrpSpPr>
            <p:grpSpPr bwMode="auto">
              <a:xfrm>
                <a:off x="3023" y="1460"/>
                <a:ext cx="777" cy="365"/>
                <a:chOff x="3023" y="1460"/>
                <a:chExt cx="777" cy="365"/>
              </a:xfrm>
            </p:grpSpPr>
            <p:sp>
              <p:nvSpPr>
                <p:cNvPr id="117782" name="Rectangle 17"/>
                <p:cNvSpPr>
                  <a:spLocks noChangeArrowheads="1"/>
                </p:cNvSpPr>
                <p:nvPr/>
              </p:nvSpPr>
              <p:spPr bwMode="auto">
                <a:xfrm>
                  <a:off x="3066" y="1460"/>
                  <a:ext cx="6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000">
                      <a:solidFill>
                        <a:srgbClr val="FF0000"/>
                      </a:solidFill>
                      <a:latin typeface="Arial Black" pitchFamily="34" charset="0"/>
                      <a:cs typeface="Times New Roman" pitchFamily="18" charset="0"/>
                    </a:rPr>
                    <a:t>24-36 hrs</a:t>
                  </a:r>
                </a:p>
                <a:p>
                  <a:pPr algn="ctr"/>
                  <a:endParaRPr lang="en-US" altLang="en-US">
                    <a:solidFill>
                      <a:srgbClr val="FF0000"/>
                    </a:solidFill>
                  </a:endParaRPr>
                </a:p>
              </p:txBody>
            </p:sp>
            <p:sp>
              <p:nvSpPr>
                <p:cNvPr id="117783" name="Rectangle 46"/>
                <p:cNvSpPr>
                  <a:spLocks noChangeArrowheads="1"/>
                </p:cNvSpPr>
                <p:nvPr/>
              </p:nvSpPr>
              <p:spPr bwMode="auto">
                <a:xfrm>
                  <a:off x="3023" y="1460"/>
                  <a:ext cx="777"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grpSp>
        <p:sp>
          <p:nvSpPr>
            <p:cNvPr id="117766" name="Rectangle 49"/>
            <p:cNvSpPr>
              <a:spLocks noChangeArrowheads="1"/>
            </p:cNvSpPr>
            <p:nvPr/>
          </p:nvSpPr>
          <p:spPr bwMode="auto">
            <a:xfrm>
              <a:off x="-3" y="-3"/>
              <a:ext cx="3806" cy="1831"/>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3000">
                <a:solidFill>
                  <a:srgbClr val="FF0000"/>
                </a:solidFill>
              </a:endParaRPr>
            </a:p>
          </p:txBody>
        </p:sp>
      </p:grpSp>
      <p:sp>
        <p:nvSpPr>
          <p:cNvPr id="74756" name="Rectangle 51"/>
          <p:cNvSpPr>
            <a:spLocks noChangeArrowheads="1"/>
          </p:cNvSpPr>
          <p:nvPr/>
        </p:nvSpPr>
        <p:spPr bwMode="auto">
          <a:xfrm>
            <a:off x="304800" y="4799013"/>
            <a:ext cx="85344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just" eaLnBrk="1" hangingPunct="1">
              <a:lnSpc>
                <a:spcPct val="120000"/>
              </a:lnSpc>
              <a:buClrTx/>
              <a:buSzTx/>
              <a:buFontTx/>
              <a:buNone/>
              <a:defRPr/>
            </a:pPr>
            <a:r>
              <a:rPr lang="en-US" altLang="en-US" sz="2800" dirty="0">
                <a:solidFill>
                  <a:schemeClr val="accent3">
                    <a:lumMod val="50000"/>
                  </a:schemeClr>
                </a:solidFill>
                <a:latin typeface="Arial Black" pitchFamily="34" charset="0"/>
                <a:cs typeface="Times New Roman" pitchFamily="18" charset="0"/>
              </a:rPr>
              <a:t>Short acting </a:t>
            </a:r>
            <a:r>
              <a:rPr lang="en-US" altLang="en-US" sz="2800" dirty="0" err="1">
                <a:solidFill>
                  <a:schemeClr val="accent3">
                    <a:lumMod val="50000"/>
                  </a:schemeClr>
                </a:solidFill>
                <a:latin typeface="Arial Black" pitchFamily="34" charset="0"/>
                <a:cs typeface="Times New Roman" pitchFamily="18" charset="0"/>
              </a:rPr>
              <a:t>insuline</a:t>
            </a:r>
            <a:r>
              <a:rPr lang="en-US" altLang="en-US" sz="2800" dirty="0">
                <a:solidFill>
                  <a:schemeClr val="accent3">
                    <a:lumMod val="50000"/>
                  </a:schemeClr>
                </a:solidFill>
                <a:latin typeface="Arial Black" pitchFamily="34" charset="0"/>
                <a:cs typeface="Times New Roman" pitchFamily="18" charset="0"/>
              </a:rPr>
              <a:t> is unmodified &amp; clear. Long &amp; Intermediate acting insulin are modified with </a:t>
            </a:r>
            <a:r>
              <a:rPr lang="en-US" altLang="en-US" sz="2800" dirty="0" err="1">
                <a:solidFill>
                  <a:schemeClr val="accent3">
                    <a:lumMod val="50000"/>
                  </a:schemeClr>
                </a:solidFill>
                <a:latin typeface="Arial Black" pitchFamily="34" charset="0"/>
                <a:cs typeface="Times New Roman" pitchFamily="18" charset="0"/>
              </a:rPr>
              <a:t>zink</a:t>
            </a:r>
            <a:r>
              <a:rPr lang="en-US" altLang="en-US" sz="2800" dirty="0">
                <a:solidFill>
                  <a:schemeClr val="accent3">
                    <a:lumMod val="50000"/>
                  </a:schemeClr>
                </a:solidFill>
                <a:latin typeface="Arial Black" pitchFamily="34" charset="0"/>
                <a:cs typeface="Times New Roman" pitchFamily="18" charset="0"/>
              </a:rPr>
              <a:t> and color is cloudy.</a:t>
            </a:r>
            <a:r>
              <a:rPr lang="en-US" altLang="en-US" sz="2800" dirty="0">
                <a:solidFill>
                  <a:schemeClr val="accent3">
                    <a:lumMod val="50000"/>
                  </a:schemeClr>
                </a:solidFill>
                <a:latin typeface="Arial Black" pitchFamily="34" charset="0"/>
              </a:rPr>
              <a:t> </a:t>
            </a:r>
          </a:p>
        </p:txBody>
      </p:sp>
      <p:sp>
        <p:nvSpPr>
          <p:cNvPr id="2" name="Title 1"/>
          <p:cNvSpPr>
            <a:spLocks noGrp="1"/>
          </p:cNvSpPr>
          <p:nvPr>
            <p:ph type="title"/>
          </p:nvPr>
        </p:nvSpPr>
        <p:spPr/>
        <p:txBody>
          <a:bodyPr/>
          <a:lstStyle/>
          <a:p>
            <a:pPr>
              <a:defRPr/>
            </a:pPr>
            <a:r>
              <a:rPr lang="en-GB" dirty="0" smtClean="0"/>
              <a:t>Now Rx with insulin: </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Untitled-1.jpg"/>
          <p:cNvPicPr>
            <a:picLocks noChangeAspect="1"/>
          </p:cNvPicPr>
          <p:nvPr/>
        </p:nvPicPr>
        <p:blipFill>
          <a:blip r:embed="rId2">
            <a:extLst>
              <a:ext uri="{28A0092B-C50C-407E-A947-70E740481C1C}">
                <a14:useLocalDpi xmlns:a14="http://schemas.microsoft.com/office/drawing/2010/main" val="0"/>
              </a:ext>
            </a:extLst>
          </a:blip>
          <a:srcRect l="11034" t="20387" r="7867" b="14133"/>
          <a:stretch>
            <a:fillRect/>
          </a:stretch>
        </p:blipFill>
        <p:spPr bwMode="auto">
          <a:xfrm rot="-120000">
            <a:off x="90488" y="346075"/>
            <a:ext cx="8707437"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5486400"/>
            <a:ext cx="7315200" cy="8382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4495800" y="1371600"/>
            <a:ext cx="18288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5638800" y="2895600"/>
            <a:ext cx="27432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5638800" y="3429000"/>
            <a:ext cx="2743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638800" y="3886200"/>
            <a:ext cx="27432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5638800" y="4419600"/>
            <a:ext cx="2743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5638800" y="4876800"/>
            <a:ext cx="27432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762000" y="3886200"/>
            <a:ext cx="2743200"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Insulin </a:t>
            </a:r>
          </a:p>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Chain</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from="(-#ppt_w/2)" to="(#ppt_x)" calcmode="lin" valueType="num">
                                      <p:cBhvr>
                                        <p:cTn id="13" dur="600" fill="hold">
                                          <p:stCondLst>
                                            <p:cond delay="0"/>
                                          </p:stCondLst>
                                        </p:cTn>
                                        <p:tgtEl>
                                          <p:spTgt spid="12"/>
                                        </p:tgtEl>
                                        <p:attrNameLst>
                                          <p:attrName>ppt_x</p:attrName>
                                        </p:attrNameLst>
                                      </p:cBhvr>
                                    </p:anim>
                                    <p:anim from="0" to="-1.0" calcmode="lin" valueType="num">
                                      <p:cBhvr>
                                        <p:cTn id="14" dur="200" decel="50000" autoRev="1" fill="hold">
                                          <p:stCondLst>
                                            <p:cond delay="600"/>
                                          </p:stCondLst>
                                        </p:cTn>
                                        <p:tgtEl>
                                          <p:spTgt spid="12"/>
                                        </p:tgtEl>
                                        <p:attrNameLst>
                                          <p:attrName>xshear</p:attrName>
                                        </p:attrNameLst>
                                      </p:cBhvr>
                                    </p:anim>
                                    <p:animScale>
                                      <p:cBhvr>
                                        <p:cTn id="15" dur="200" decel="100000" autoRev="1" fill="hold">
                                          <p:stCondLst>
                                            <p:cond delay="600"/>
                                          </p:stCondLst>
                                        </p:cTn>
                                        <p:tgtEl>
                                          <p:spTgt spid="12"/>
                                        </p:tgtEl>
                                      </p:cBhvr>
                                      <p:from x="100000" y="100000"/>
                                      <p:to x="80000" y="100000"/>
                                    </p:animScale>
                                    <p:anim by="(#ppt_h/3+#ppt_w*0.1)" calcmode="lin" valueType="num">
                                      <p:cBhvr additive="sum">
                                        <p:cTn id="16" dur="200" decel="100000" autoRev="1" fill="hold">
                                          <p:stCondLst>
                                            <p:cond delay="600"/>
                                          </p:stCondLst>
                                        </p:cTn>
                                        <p:tgtEl>
                                          <p:spTgt spid="12"/>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from="(-#ppt_w/2)" to="(#ppt_x)" calcmode="lin" valueType="num">
                                      <p:cBhvr>
                                        <p:cTn id="21" dur="600" fill="hold">
                                          <p:stCondLst>
                                            <p:cond delay="0"/>
                                          </p:stCondLst>
                                        </p:cTn>
                                        <p:tgtEl>
                                          <p:spTgt spid="10"/>
                                        </p:tgtEl>
                                        <p:attrNameLst>
                                          <p:attrName>ppt_x</p:attrName>
                                        </p:attrNameLst>
                                      </p:cBhvr>
                                    </p:anim>
                                    <p:anim from="0" to="-1.0" calcmode="lin" valueType="num">
                                      <p:cBhvr>
                                        <p:cTn id="22" dur="200" decel="50000" autoRev="1" fill="hold">
                                          <p:stCondLst>
                                            <p:cond delay="600"/>
                                          </p:stCondLst>
                                        </p:cTn>
                                        <p:tgtEl>
                                          <p:spTgt spid="10"/>
                                        </p:tgtEl>
                                        <p:attrNameLst>
                                          <p:attrName>xshear</p:attrName>
                                        </p:attrNameLst>
                                      </p:cBhvr>
                                    </p:anim>
                                    <p:animScale>
                                      <p:cBhvr>
                                        <p:cTn id="23" dur="200" decel="100000" autoRev="1" fill="hold">
                                          <p:stCondLst>
                                            <p:cond delay="600"/>
                                          </p:stCondLst>
                                        </p:cTn>
                                        <p:tgtEl>
                                          <p:spTgt spid="10"/>
                                        </p:tgtEl>
                                      </p:cBhvr>
                                      <p:from x="100000" y="100000"/>
                                      <p:to x="80000" y="100000"/>
                                    </p:animScale>
                                    <p:anim by="(#ppt_h/3+#ppt_w*0.1)" calcmode="lin" valueType="num">
                                      <p:cBhvr additive="sum">
                                        <p:cTn id="24" dur="200" decel="100000" autoRev="1" fill="hold">
                                          <p:stCondLst>
                                            <p:cond delay="600"/>
                                          </p:stCondLst>
                                        </p:cTn>
                                        <p:tgtEl>
                                          <p:spTgt spid="10"/>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from="(-#ppt_w/2)" to="(#ppt_x)" calcmode="lin" valueType="num">
                                      <p:cBhvr>
                                        <p:cTn id="29" dur="600" fill="hold">
                                          <p:stCondLst>
                                            <p:cond delay="0"/>
                                          </p:stCondLst>
                                        </p:cTn>
                                        <p:tgtEl>
                                          <p:spTgt spid="11"/>
                                        </p:tgtEl>
                                        <p:attrNameLst>
                                          <p:attrName>ppt_x</p:attrName>
                                        </p:attrNameLst>
                                      </p:cBhvr>
                                    </p:anim>
                                    <p:anim from="0" to="-1.0" calcmode="lin" valueType="num">
                                      <p:cBhvr>
                                        <p:cTn id="30" dur="200" decel="50000" autoRev="1" fill="hold">
                                          <p:stCondLst>
                                            <p:cond delay="600"/>
                                          </p:stCondLst>
                                        </p:cTn>
                                        <p:tgtEl>
                                          <p:spTgt spid="11"/>
                                        </p:tgtEl>
                                        <p:attrNameLst>
                                          <p:attrName>xshear</p:attrName>
                                        </p:attrNameLst>
                                      </p:cBhvr>
                                    </p:anim>
                                    <p:animScale>
                                      <p:cBhvr>
                                        <p:cTn id="31" dur="200" decel="100000" autoRev="1" fill="hold">
                                          <p:stCondLst>
                                            <p:cond delay="600"/>
                                          </p:stCondLst>
                                        </p:cTn>
                                        <p:tgtEl>
                                          <p:spTgt spid="11"/>
                                        </p:tgtEl>
                                      </p:cBhvr>
                                      <p:from x="100000" y="100000"/>
                                      <p:to x="80000" y="100000"/>
                                    </p:animScale>
                                    <p:anim by="(#ppt_h/3+#ppt_w*0.1)" calcmode="lin" valueType="num">
                                      <p:cBhvr additive="sum">
                                        <p:cTn id="32" dur="200" decel="100000" autoRev="1" fill="hold">
                                          <p:stCondLst>
                                            <p:cond delay="600"/>
                                          </p:stCondLst>
                                        </p:cTn>
                                        <p:tgtEl>
                                          <p:spTgt spid="11"/>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from="(-#ppt_w/2)" to="(#ppt_x)" calcmode="lin" valueType="num">
                                      <p:cBhvr>
                                        <p:cTn id="37" dur="600" fill="hold">
                                          <p:stCondLst>
                                            <p:cond delay="0"/>
                                          </p:stCondLst>
                                        </p:cTn>
                                        <p:tgtEl>
                                          <p:spTgt spid="14"/>
                                        </p:tgtEl>
                                        <p:attrNameLst>
                                          <p:attrName>ppt_x</p:attrName>
                                        </p:attrNameLst>
                                      </p:cBhvr>
                                    </p:anim>
                                    <p:anim from="0" to="-1.0" calcmode="lin" valueType="num">
                                      <p:cBhvr>
                                        <p:cTn id="38" dur="200" decel="50000" autoRev="1" fill="hold">
                                          <p:stCondLst>
                                            <p:cond delay="600"/>
                                          </p:stCondLst>
                                        </p:cTn>
                                        <p:tgtEl>
                                          <p:spTgt spid="14"/>
                                        </p:tgtEl>
                                        <p:attrNameLst>
                                          <p:attrName>xshear</p:attrName>
                                        </p:attrNameLst>
                                      </p:cBhvr>
                                    </p:anim>
                                    <p:animScale>
                                      <p:cBhvr>
                                        <p:cTn id="39" dur="200" decel="100000" autoRev="1" fill="hold">
                                          <p:stCondLst>
                                            <p:cond delay="600"/>
                                          </p:stCondLst>
                                        </p:cTn>
                                        <p:tgtEl>
                                          <p:spTgt spid="14"/>
                                        </p:tgtEl>
                                      </p:cBhvr>
                                      <p:from x="100000" y="100000"/>
                                      <p:to x="80000" y="100000"/>
                                    </p:animScale>
                                    <p:anim by="(#ppt_h/3+#ppt_w*0.1)" calcmode="lin" valueType="num">
                                      <p:cBhvr additive="sum">
                                        <p:cTn id="40" dur="200" decel="100000" autoRev="1" fill="hold">
                                          <p:stCondLst>
                                            <p:cond delay="600"/>
                                          </p:stCondLst>
                                        </p:cTn>
                                        <p:tgtEl>
                                          <p:spTgt spid="14"/>
                                        </p:tgtEl>
                                        <p:attrNameLst>
                                          <p:attrName>ppt_x</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from="(-#ppt_w/2)" to="(#ppt_x)" calcmode="lin" valueType="num">
                                      <p:cBhvr>
                                        <p:cTn id="45" dur="600" fill="hold">
                                          <p:stCondLst>
                                            <p:cond delay="0"/>
                                          </p:stCondLst>
                                        </p:cTn>
                                        <p:tgtEl>
                                          <p:spTgt spid="15"/>
                                        </p:tgtEl>
                                        <p:attrNameLst>
                                          <p:attrName>ppt_x</p:attrName>
                                        </p:attrNameLst>
                                      </p:cBhvr>
                                    </p:anim>
                                    <p:anim from="0" to="-1.0" calcmode="lin" valueType="num">
                                      <p:cBhvr>
                                        <p:cTn id="46" dur="200" decel="50000" autoRev="1" fill="hold">
                                          <p:stCondLst>
                                            <p:cond delay="600"/>
                                          </p:stCondLst>
                                        </p:cTn>
                                        <p:tgtEl>
                                          <p:spTgt spid="15"/>
                                        </p:tgtEl>
                                        <p:attrNameLst>
                                          <p:attrName>xshear</p:attrName>
                                        </p:attrNameLst>
                                      </p:cBhvr>
                                    </p:anim>
                                    <p:animScale>
                                      <p:cBhvr>
                                        <p:cTn id="47" dur="200" decel="100000" autoRev="1" fill="hold">
                                          <p:stCondLst>
                                            <p:cond delay="600"/>
                                          </p:stCondLst>
                                        </p:cTn>
                                        <p:tgtEl>
                                          <p:spTgt spid="15"/>
                                        </p:tgtEl>
                                      </p:cBhvr>
                                      <p:from x="100000" y="100000"/>
                                      <p:to x="80000" y="100000"/>
                                    </p:animScale>
                                    <p:anim by="(#ppt_h/3+#ppt_w*0.1)" calcmode="lin" valueType="num">
                                      <p:cBhvr additive="sum">
                                        <p:cTn id="48"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defRPr/>
            </a:pPr>
            <a:endParaRPr lang="en-US" altLang="en-US" smtClean="0"/>
          </a:p>
        </p:txBody>
      </p:sp>
      <p:pic>
        <p:nvPicPr>
          <p:cNvPr id="119811" name="Picture 2" descr="dfgdgdf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0225"/>
            <a:ext cx="9144000" cy="798576"/>
          </a:xfrm>
        </p:spPr>
        <p:txBody>
          <a:bodyPr/>
          <a:lstStyle/>
          <a:p>
            <a:pPr algn="ctr" eaLnBrk="1" fontAlgn="auto" hangingPunct="1">
              <a:spcAft>
                <a:spcPts val="0"/>
              </a:spcAft>
              <a:defRPr/>
            </a:pPr>
            <a:r>
              <a:rPr lang="en-US" sz="4000" dirty="0" smtClean="0">
                <a:solidFill>
                  <a:schemeClr val="accent1">
                    <a:satMod val="150000"/>
                  </a:schemeClr>
                </a:solidFill>
              </a:rPr>
              <a:t>Understanding Diabetes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Practical Guidelines for Starting </a:t>
            </a:r>
            <a:br>
              <a:rPr lang="en-US" dirty="0"/>
            </a:br>
            <a:r>
              <a:rPr lang="en-US" dirty="0"/>
              <a:t>Basal Insulin in Type 2 Diabetes</a:t>
            </a:r>
            <a:endParaRPr lang="en-GB" dirty="0"/>
          </a:p>
        </p:txBody>
      </p:sp>
      <p:sp>
        <p:nvSpPr>
          <p:cNvPr id="120835" name="Rectangle 2"/>
          <p:cNvSpPr>
            <a:spLocks noGrp="1" noChangeArrowheads="1"/>
          </p:cNvSpPr>
          <p:nvPr>
            <p:ph type="body" idx="4294967295"/>
          </p:nvPr>
        </p:nvSpPr>
        <p:spPr>
          <a:xfrm>
            <a:off x="0" y="1600200"/>
            <a:ext cx="8686800" cy="4724400"/>
          </a:xfrm>
        </p:spPr>
        <p:txBody>
          <a:bodyPr/>
          <a:lstStyle/>
          <a:p>
            <a:pPr marL="230188" indent="-230188" eaLnBrk="1" hangingPunct="1">
              <a:lnSpc>
                <a:spcPct val="85000"/>
              </a:lnSpc>
              <a:spcBef>
                <a:spcPct val="45000"/>
              </a:spcBef>
            </a:pPr>
            <a:r>
              <a:rPr lang="en-US" altLang="en-US" sz="2400" smtClean="0"/>
              <a:t>Continue oral agent(s) at same dosage (eventually reduce)</a:t>
            </a:r>
          </a:p>
          <a:p>
            <a:pPr marL="230188" indent="-230188" eaLnBrk="1" hangingPunct="1">
              <a:lnSpc>
                <a:spcPct val="85000"/>
              </a:lnSpc>
              <a:spcBef>
                <a:spcPct val="45000"/>
              </a:spcBef>
            </a:pPr>
            <a:r>
              <a:rPr lang="en-US" altLang="en-US" sz="2400" smtClean="0"/>
              <a:t>Add single, evening insulin dose (10 U)</a:t>
            </a:r>
          </a:p>
          <a:p>
            <a:pPr marL="630238" lvl="1" indent="-284163" eaLnBrk="1" hangingPunct="1">
              <a:lnSpc>
                <a:spcPct val="85000"/>
              </a:lnSpc>
              <a:spcBef>
                <a:spcPct val="45000"/>
              </a:spcBef>
            </a:pPr>
            <a:r>
              <a:rPr lang="en-US" altLang="en-US" sz="2000" smtClean="0"/>
              <a:t>Glargine or Detemir (bedtime or anytime?)</a:t>
            </a:r>
          </a:p>
          <a:p>
            <a:pPr marL="630238" lvl="1" indent="-284163" eaLnBrk="1" hangingPunct="1">
              <a:lnSpc>
                <a:spcPct val="85000"/>
              </a:lnSpc>
              <a:spcBef>
                <a:spcPct val="45000"/>
              </a:spcBef>
            </a:pPr>
            <a:r>
              <a:rPr lang="en-US" altLang="en-US" sz="2000" smtClean="0"/>
              <a:t>NPH (bedtime)</a:t>
            </a:r>
          </a:p>
          <a:p>
            <a:pPr marL="230188" indent="-230188" eaLnBrk="1" hangingPunct="1">
              <a:lnSpc>
                <a:spcPct val="85000"/>
              </a:lnSpc>
              <a:spcBef>
                <a:spcPct val="45000"/>
              </a:spcBef>
            </a:pPr>
            <a:r>
              <a:rPr lang="en-US" altLang="en-US" sz="2400" smtClean="0"/>
              <a:t>Adjust dose by fasting FSBG </a:t>
            </a:r>
          </a:p>
          <a:p>
            <a:pPr marL="230188" indent="-230188" eaLnBrk="1" hangingPunct="1">
              <a:lnSpc>
                <a:spcPct val="85000"/>
              </a:lnSpc>
              <a:spcBef>
                <a:spcPct val="45000"/>
              </a:spcBef>
            </a:pPr>
            <a:r>
              <a:rPr lang="en-US" altLang="en-US" sz="2400" smtClean="0"/>
              <a:t>Increase insulin dose weekly as needed</a:t>
            </a:r>
          </a:p>
          <a:p>
            <a:pPr marL="630238" lvl="1" indent="-284163" eaLnBrk="1" hangingPunct="1">
              <a:lnSpc>
                <a:spcPct val="85000"/>
              </a:lnSpc>
              <a:spcBef>
                <a:spcPct val="45000"/>
              </a:spcBef>
            </a:pPr>
            <a:r>
              <a:rPr lang="en-US" altLang="en-US" sz="2000" smtClean="0"/>
              <a:t>Increase 2 U if FBG = 120-140 mg/dL</a:t>
            </a:r>
          </a:p>
          <a:p>
            <a:pPr marL="630238" lvl="1" indent="-284163" eaLnBrk="1" hangingPunct="1">
              <a:lnSpc>
                <a:spcPct val="85000"/>
              </a:lnSpc>
              <a:spcBef>
                <a:spcPct val="45000"/>
              </a:spcBef>
            </a:pPr>
            <a:r>
              <a:rPr lang="en-US" altLang="en-US" sz="2000" smtClean="0"/>
              <a:t>Increase 4 U if FBG = 140-180 mg/dL</a:t>
            </a:r>
          </a:p>
          <a:p>
            <a:pPr marL="630238" lvl="1" indent="-284163" eaLnBrk="1" hangingPunct="1">
              <a:lnSpc>
                <a:spcPct val="85000"/>
              </a:lnSpc>
              <a:spcBef>
                <a:spcPct val="45000"/>
              </a:spcBef>
            </a:pPr>
            <a:r>
              <a:rPr lang="en-US" altLang="en-US" sz="2000" smtClean="0"/>
              <a:t>Increase 6 U if FBG &gt; 180 mg/dL </a:t>
            </a:r>
          </a:p>
          <a:p>
            <a:pPr marL="230188" indent="-230188" eaLnBrk="1" hangingPunct="1">
              <a:lnSpc>
                <a:spcPct val="85000"/>
              </a:lnSpc>
              <a:spcBef>
                <a:spcPct val="45000"/>
              </a:spcBef>
            </a:pPr>
            <a:r>
              <a:rPr lang="en-US" altLang="en-US" sz="2400" smtClean="0"/>
              <a:t>Treat to target (usually &lt;120 mg/dL)</a:t>
            </a:r>
          </a:p>
        </p:txBody>
      </p:sp>
      <p:sp>
        <p:nvSpPr>
          <p:cNvPr id="120836" name="Rectangle 3"/>
          <p:cNvSpPr>
            <a:spLocks noChangeArrowheads="1"/>
          </p:cNvSpPr>
          <p:nvPr/>
        </p:nvSpPr>
        <p:spPr bwMode="auto">
          <a:xfrm>
            <a:off x="463550" y="6172200"/>
            <a:ext cx="7088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tabLst>
                <a:tab pos="5434013" algn="dec"/>
                <a:tab pos="8116888" algn="dec"/>
              </a:tabLst>
            </a:pPr>
            <a:endParaRPr lang="en-US" altLang="en-US" sz="1400"/>
          </a:p>
        </p:txBody>
      </p:sp>
      <p:sp>
        <p:nvSpPr>
          <p:cNvPr id="120837" name="Text Box 4"/>
          <p:cNvSpPr txBox="1">
            <a:spLocks noChangeArrowheads="1"/>
          </p:cNvSpPr>
          <p:nvPr/>
        </p:nvSpPr>
        <p:spPr bwMode="auto">
          <a:xfrm>
            <a:off x="-1250950" y="2317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sz="2400" b="1">
              <a:latin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18655" y="304800"/>
            <a:ext cx="8229600" cy="1143000"/>
          </a:xfrm>
        </p:spPr>
        <p:txBody>
          <a:bodyPr/>
          <a:lstStyle/>
          <a:p>
            <a:pPr>
              <a:defRPr/>
            </a:pPr>
            <a:r>
              <a:rPr lang="en-US" dirty="0"/>
              <a:t>Initiating Insulin Therapy in DM</a:t>
            </a:r>
          </a:p>
        </p:txBody>
      </p:sp>
      <p:sp>
        <p:nvSpPr>
          <p:cNvPr id="121859" name="Text Box 4"/>
          <p:cNvSpPr txBox="1">
            <a:spLocks noChangeArrowheads="1"/>
          </p:cNvSpPr>
          <p:nvPr/>
        </p:nvSpPr>
        <p:spPr bwMode="auto">
          <a:xfrm>
            <a:off x="304800" y="1833563"/>
            <a:ext cx="79406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3000"/>
              <a:t>As Type 2 DM is a progressive disease it requires insulin therapy</a:t>
            </a:r>
          </a:p>
          <a:p>
            <a:pPr algn="just" eaLnBrk="1" hangingPunct="1"/>
            <a:endParaRPr lang="en-US" altLang="en-US" sz="3000"/>
          </a:p>
          <a:p>
            <a:pPr algn="just" eaLnBrk="1" hangingPunct="1"/>
            <a:r>
              <a:rPr lang="en-US" altLang="en-US" sz="3000"/>
              <a:t>Increasing prevalence of Type 2 DM is now demanding insulin therapy</a:t>
            </a:r>
          </a:p>
          <a:p>
            <a:pPr algn="just" eaLnBrk="1" hangingPunct="1"/>
            <a:endParaRPr lang="en-US" altLang="en-US" sz="3000"/>
          </a:p>
          <a:p>
            <a:pPr algn="just" eaLnBrk="1" hangingPunct="1"/>
            <a:r>
              <a:rPr lang="en-US" altLang="en-US" sz="3000"/>
              <a:t>Insulin therapy is virtually rationalizing body’s insulin requirement</a:t>
            </a:r>
          </a:p>
          <a:p>
            <a:pPr algn="just" eaLnBrk="1" hangingPunct="1"/>
            <a:endParaRPr lang="en-US" altLang="en-US" sz="3000"/>
          </a:p>
        </p:txBody>
      </p:sp>
      <p:sp>
        <p:nvSpPr>
          <p:cNvPr id="121860" name="Text Box 5"/>
          <p:cNvSpPr txBox="1">
            <a:spLocks noChangeArrowheads="1"/>
          </p:cNvSpPr>
          <p:nvPr/>
        </p:nvSpPr>
        <p:spPr bwMode="auto">
          <a:xfrm>
            <a:off x="3581400" y="5943600"/>
            <a:ext cx="4894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rPr>
              <a:t>Ref.1998-2008 Mayo Foundation for Medical Education and Research</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defRPr/>
            </a:pPr>
            <a:r>
              <a:rPr lang="en-US" dirty="0"/>
              <a:t>Intensive Insulin Therapy </a:t>
            </a:r>
          </a:p>
        </p:txBody>
      </p:sp>
      <p:sp>
        <p:nvSpPr>
          <p:cNvPr id="122883" name="Subtitle 2"/>
          <p:cNvSpPr>
            <a:spLocks noGrp="1"/>
          </p:cNvSpPr>
          <p:nvPr>
            <p:ph type="subTitle" idx="4294967295"/>
          </p:nvPr>
        </p:nvSpPr>
        <p:spPr>
          <a:xfrm>
            <a:off x="609600" y="1981200"/>
            <a:ext cx="7696200" cy="4572000"/>
          </a:xfrm>
        </p:spPr>
        <p:txBody>
          <a:bodyPr/>
          <a:lstStyle/>
          <a:p>
            <a:pPr marL="0" indent="0" eaLnBrk="1" hangingPunct="1">
              <a:buFontTx/>
              <a:buNone/>
            </a:pPr>
            <a:r>
              <a:rPr lang="en-US" altLang="en-US" sz="2800" smtClean="0"/>
              <a:t>It is only one piece of the large puzzle of Diabetes Management.</a:t>
            </a:r>
          </a:p>
          <a:p>
            <a:pPr marL="0" indent="0" eaLnBrk="1" hangingPunct="1">
              <a:buFontTx/>
              <a:buNone/>
            </a:pPr>
            <a:r>
              <a:rPr lang="en-US" altLang="en-US" sz="2800" smtClean="0"/>
              <a:t>Patient have to be knowledgeable regarding</a:t>
            </a:r>
          </a:p>
          <a:p>
            <a:pPr marL="0" indent="0" eaLnBrk="1" hangingPunct="1">
              <a:buFontTx/>
              <a:buNone/>
            </a:pPr>
            <a:endParaRPr lang="en-US" altLang="en-US" sz="2800" smtClean="0">
              <a:solidFill>
                <a:schemeClr val="accent1"/>
              </a:solidFill>
            </a:endParaRPr>
          </a:p>
          <a:p>
            <a:pPr marL="0" indent="0" eaLnBrk="1" hangingPunct="1">
              <a:buFontTx/>
              <a:buAutoNum type="arabicPeriod"/>
            </a:pPr>
            <a:r>
              <a:rPr lang="en-US" altLang="en-US" sz="2800" smtClean="0">
                <a:solidFill>
                  <a:srgbClr val="FF0000"/>
                </a:solidFill>
              </a:rPr>
              <a:t>Meal planning </a:t>
            </a:r>
          </a:p>
          <a:p>
            <a:pPr marL="0" indent="0" eaLnBrk="1" hangingPunct="1">
              <a:buFontTx/>
              <a:buAutoNum type="arabicPeriod"/>
            </a:pPr>
            <a:r>
              <a:rPr lang="en-US" altLang="en-US" sz="2800" smtClean="0">
                <a:solidFill>
                  <a:srgbClr val="FF0000"/>
                </a:solidFill>
              </a:rPr>
              <a:t>Physical activity</a:t>
            </a:r>
          </a:p>
          <a:p>
            <a:pPr marL="0" indent="0" eaLnBrk="1" hangingPunct="1">
              <a:buFontTx/>
              <a:buAutoNum type="arabicPeriod"/>
            </a:pPr>
            <a:r>
              <a:rPr lang="en-US" altLang="en-US" sz="2800" smtClean="0">
                <a:solidFill>
                  <a:srgbClr val="FF0000"/>
                </a:solidFill>
              </a:rPr>
              <a:t>Emotional well being  </a:t>
            </a:r>
          </a:p>
          <a:p>
            <a:pPr marL="0" indent="0" eaLnBrk="1" hangingPunct="1">
              <a:buFontTx/>
              <a:buNone/>
            </a:pPr>
            <a:r>
              <a:rPr lang="en-US" altLang="en-US" sz="2400" smtClean="0">
                <a:solidFill>
                  <a:srgbClr val="FF0000"/>
                </a:solidFill>
              </a:rPr>
              <a:t>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228600"/>
            <a:ext cx="8229600" cy="1143000"/>
          </a:xfrm>
        </p:spPr>
        <p:txBody>
          <a:bodyPr/>
          <a:lstStyle/>
          <a:p>
            <a:pPr eaLnBrk="1" hangingPunct="1">
              <a:defRPr/>
            </a:pPr>
            <a:r>
              <a:rPr lang="en-US" dirty="0"/>
              <a:t>Why to start Insulin</a:t>
            </a:r>
          </a:p>
        </p:txBody>
      </p:sp>
      <p:sp>
        <p:nvSpPr>
          <p:cNvPr id="123907" name="Content Placeholder 2"/>
          <p:cNvSpPr>
            <a:spLocks noGrp="1"/>
          </p:cNvSpPr>
          <p:nvPr>
            <p:ph idx="1"/>
          </p:nvPr>
        </p:nvSpPr>
        <p:spPr>
          <a:xfrm>
            <a:off x="457200" y="1600200"/>
            <a:ext cx="8229600" cy="4419600"/>
          </a:xfrm>
        </p:spPr>
        <p:txBody>
          <a:bodyPr/>
          <a:lstStyle/>
          <a:p>
            <a:pPr eaLnBrk="1" hangingPunct="1">
              <a:lnSpc>
                <a:spcPct val="90000"/>
              </a:lnSpc>
            </a:pPr>
            <a:r>
              <a:rPr lang="en-US" altLang="en-US" sz="2800" smtClean="0"/>
              <a:t>Communities nationally and globally are confronting an epidemic of Type 2 DM due to changes in lifestyle</a:t>
            </a:r>
          </a:p>
          <a:p>
            <a:pPr eaLnBrk="1" hangingPunct="1">
              <a:lnSpc>
                <a:spcPct val="90000"/>
              </a:lnSpc>
            </a:pPr>
            <a:endParaRPr lang="en-US" altLang="en-US" sz="2800" smtClean="0"/>
          </a:p>
          <a:p>
            <a:pPr eaLnBrk="1" hangingPunct="1">
              <a:lnSpc>
                <a:spcPct val="90000"/>
              </a:lnSpc>
            </a:pPr>
            <a:r>
              <a:rPr lang="en-US" altLang="en-US" sz="2800" smtClean="0"/>
              <a:t>Aggressive therapy is becoming a standard of care to prevent long term complication.</a:t>
            </a:r>
          </a:p>
          <a:p>
            <a:pPr eaLnBrk="1" hangingPunct="1">
              <a:lnSpc>
                <a:spcPct val="90000"/>
              </a:lnSpc>
            </a:pPr>
            <a:endParaRPr lang="en-US" altLang="en-US" sz="2800" smtClean="0"/>
          </a:p>
          <a:p>
            <a:pPr eaLnBrk="1" hangingPunct="1">
              <a:lnSpc>
                <a:spcPct val="90000"/>
              </a:lnSpc>
            </a:pPr>
            <a:r>
              <a:rPr lang="en-US" altLang="en-US" sz="2800" smtClean="0"/>
              <a:t>Many options of treatment for type 2 DM exist but glycaemic control still remain unsatisfactory.  </a:t>
            </a:r>
          </a:p>
        </p:txBody>
      </p:sp>
      <p:sp>
        <p:nvSpPr>
          <p:cNvPr id="123908" name="Rectangle 4"/>
          <p:cNvSpPr>
            <a:spLocks noChangeArrowheads="1"/>
          </p:cNvSpPr>
          <p:nvPr/>
        </p:nvSpPr>
        <p:spPr bwMode="auto">
          <a:xfrm>
            <a:off x="3657600" y="5791200"/>
            <a:ext cx="548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r>
              <a:rPr lang="en-US" altLang="en-US" sz="1600">
                <a:solidFill>
                  <a:schemeClr val="bg1"/>
                </a:solidFill>
              </a:rPr>
              <a:t>Zimmet P, Alberti KG, Shaw J Nature 2001;414:782-87</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57200"/>
            <a:ext cx="8229600" cy="1143000"/>
          </a:xfrm>
        </p:spPr>
        <p:txBody>
          <a:bodyPr/>
          <a:lstStyle/>
          <a:p>
            <a:pPr eaLnBrk="1" hangingPunct="1">
              <a:defRPr/>
            </a:pPr>
            <a:r>
              <a:rPr lang="en-US" dirty="0"/>
              <a:t>Why to start Insulin</a:t>
            </a:r>
          </a:p>
        </p:txBody>
      </p:sp>
      <p:sp>
        <p:nvSpPr>
          <p:cNvPr id="124931" name="Content Placeholder 5"/>
          <p:cNvSpPr>
            <a:spLocks noGrp="1"/>
          </p:cNvSpPr>
          <p:nvPr>
            <p:ph idx="1"/>
          </p:nvPr>
        </p:nvSpPr>
        <p:spPr/>
        <p:txBody>
          <a:bodyPr/>
          <a:lstStyle/>
          <a:p>
            <a:pPr eaLnBrk="1" hangingPunct="1">
              <a:lnSpc>
                <a:spcPct val="90000"/>
              </a:lnSpc>
            </a:pPr>
            <a:r>
              <a:rPr lang="en-US" altLang="en-US" sz="2800" smtClean="0"/>
              <a:t>Early use of insulin in the setting of progressive deterioration of metabolic control is being advocated in type 2 DM. </a:t>
            </a:r>
          </a:p>
          <a:p>
            <a:pPr eaLnBrk="1" hangingPunct="1">
              <a:lnSpc>
                <a:spcPct val="90000"/>
              </a:lnSpc>
            </a:pPr>
            <a:endParaRPr lang="en-US" altLang="en-US" sz="2800" smtClean="0"/>
          </a:p>
          <a:p>
            <a:pPr eaLnBrk="1" hangingPunct="1">
              <a:lnSpc>
                <a:spcPct val="90000"/>
              </a:lnSpc>
            </a:pPr>
            <a:r>
              <a:rPr lang="en-US" altLang="en-US" sz="2800" smtClean="0"/>
              <a:t>Studies have demonstrated the benefit of basal as well as meal time short acting insulin.</a:t>
            </a:r>
          </a:p>
          <a:p>
            <a:pPr eaLnBrk="1" hangingPunct="1">
              <a:lnSpc>
                <a:spcPct val="90000"/>
              </a:lnSpc>
              <a:buFontTx/>
              <a:buNone/>
            </a:pPr>
            <a:endParaRPr lang="en-US" altLang="en-US" sz="2800" smtClean="0"/>
          </a:p>
          <a:p>
            <a:pPr eaLnBrk="1" hangingPunct="1">
              <a:lnSpc>
                <a:spcPct val="90000"/>
              </a:lnSpc>
            </a:pPr>
            <a:r>
              <a:rPr lang="en-US" altLang="en-US" sz="2800" smtClean="0"/>
              <a:t>Combination of long and short acting insulin in a physiologic basal bolus fashion on glycaemic control is satisfactory. </a:t>
            </a:r>
          </a:p>
        </p:txBody>
      </p:sp>
      <p:sp>
        <p:nvSpPr>
          <p:cNvPr id="124932" name="Rectangle 6"/>
          <p:cNvSpPr>
            <a:spLocks noChangeArrowheads="1"/>
          </p:cNvSpPr>
          <p:nvPr/>
        </p:nvSpPr>
        <p:spPr bwMode="auto">
          <a:xfrm>
            <a:off x="4572000" y="6019800"/>
            <a:ext cx="449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r>
              <a:rPr lang="en-US" altLang="en-US" sz="1400">
                <a:solidFill>
                  <a:schemeClr val="bg1"/>
                </a:solidFill>
              </a:rPr>
              <a:t>Palumbo PJ. Cleve Clin J Med.2004;71:385-91</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8915400" cy="1143000"/>
          </a:xfrm>
        </p:spPr>
        <p:txBody>
          <a:bodyPr>
            <a:normAutofit fontScale="90000"/>
          </a:bodyPr>
          <a:lstStyle/>
          <a:p>
            <a:pPr>
              <a:defRPr/>
            </a:pPr>
            <a:r>
              <a:rPr lang="en-US" altLang="en-US" dirty="0"/>
              <a:t>Extra- glycemic Effects of Insulin in Type 2 Diabetes</a:t>
            </a:r>
          </a:p>
        </p:txBody>
      </p:sp>
      <p:sp>
        <p:nvSpPr>
          <p:cNvPr id="125955" name="Rectangle 3"/>
          <p:cNvSpPr>
            <a:spLocks noGrp="1" noChangeArrowheads="1"/>
          </p:cNvSpPr>
          <p:nvPr>
            <p:ph type="body" idx="1"/>
          </p:nvPr>
        </p:nvSpPr>
        <p:spPr>
          <a:xfrm>
            <a:off x="457200" y="1981200"/>
            <a:ext cx="8229600" cy="3992563"/>
          </a:xfrm>
        </p:spPr>
        <p:txBody>
          <a:bodyPr/>
          <a:lstStyle/>
          <a:p>
            <a:pPr>
              <a:buFontTx/>
              <a:buNone/>
            </a:pPr>
            <a:r>
              <a:rPr lang="en-US" altLang="en-US" smtClean="0"/>
              <a:t>	Insulin Can Improve:</a:t>
            </a:r>
          </a:p>
          <a:p>
            <a:pPr>
              <a:buFontTx/>
              <a:buNone/>
            </a:pPr>
            <a:r>
              <a:rPr lang="en-US" altLang="en-US" smtClean="0"/>
              <a:t>		- Endothelial function</a:t>
            </a:r>
          </a:p>
          <a:p>
            <a:pPr>
              <a:buFontTx/>
              <a:buNone/>
            </a:pPr>
            <a:r>
              <a:rPr lang="en-US" altLang="en-US" smtClean="0"/>
              <a:t>		- Cardiac function</a:t>
            </a:r>
          </a:p>
          <a:p>
            <a:pPr>
              <a:buFontTx/>
              <a:buNone/>
            </a:pPr>
            <a:r>
              <a:rPr lang="en-US" altLang="en-US" smtClean="0"/>
              <a:t>		- Lipid profile</a:t>
            </a:r>
          </a:p>
          <a:p>
            <a:pPr>
              <a:buFontTx/>
              <a:buNone/>
            </a:pPr>
            <a:r>
              <a:rPr lang="en-US" altLang="en-US" smtClean="0"/>
              <a:t>		- Blood Pressure control</a:t>
            </a:r>
          </a:p>
          <a:p>
            <a:pPr>
              <a:buFontTx/>
              <a:buNone/>
            </a:pPr>
            <a:r>
              <a:rPr lang="en-US" altLang="en-US" smtClean="0"/>
              <a:t>	</a:t>
            </a:r>
          </a:p>
          <a:p>
            <a:pPr>
              <a:buFontTx/>
              <a:buNone/>
            </a:pPr>
            <a:r>
              <a:rPr lang="en-US" altLang="en-US" smtClean="0"/>
              <a:t>	</a:t>
            </a:r>
            <a:endParaRPr lang="en-US" altLang="en-US" i="1" smtClean="0"/>
          </a:p>
        </p:txBody>
      </p:sp>
      <p:sp>
        <p:nvSpPr>
          <p:cNvPr id="125956" name="Text Box 5"/>
          <p:cNvSpPr txBox="1">
            <a:spLocks noChangeArrowheads="1"/>
          </p:cNvSpPr>
          <p:nvPr/>
        </p:nvSpPr>
        <p:spPr bwMode="auto">
          <a:xfrm>
            <a:off x="5811838" y="5486400"/>
            <a:ext cx="2265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solidFill>
                  <a:schemeClr val="bg1"/>
                </a:solidFill>
              </a:rPr>
              <a:t>Ref. JAPI July 2007 vol.55</a:t>
            </a:r>
          </a:p>
        </p:txBody>
      </p:sp>
      <p:sp>
        <p:nvSpPr>
          <p:cNvPr id="125957" name="Text Box 6"/>
          <p:cNvSpPr txBox="1">
            <a:spLocks noChangeArrowheads="1"/>
          </p:cNvSpPr>
          <p:nvPr/>
        </p:nvSpPr>
        <p:spPr bwMode="auto">
          <a:xfrm>
            <a:off x="762000" y="4799013"/>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altLang="en-US" sz="2000" i="1">
                <a:solidFill>
                  <a:schemeClr val="bg1"/>
                </a:solidFill>
              </a:rPr>
              <a:t>So the old myth that Insulin is atherogenic is not valid and basically the reverse is true . </a:t>
            </a:r>
          </a:p>
          <a:p>
            <a:pPr eaLnBrk="1" hangingPunct="1"/>
            <a:endParaRPr lang="en-US" altLang="en-US" sz="200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5"/>
          <p:cNvSpPr txBox="1">
            <a:spLocks noChangeArrowheads="1"/>
          </p:cNvSpPr>
          <p:nvPr/>
        </p:nvSpPr>
        <p:spPr bwMode="auto">
          <a:xfrm>
            <a:off x="685800" y="2133600"/>
            <a:ext cx="7848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pPr>
            <a:r>
              <a:rPr lang="en-US" altLang="en-US" sz="3200"/>
              <a:t>Inadequate glycaemic control by OAD</a:t>
            </a:r>
          </a:p>
          <a:p>
            <a:pPr eaLnBrk="1" hangingPunct="1">
              <a:buFontTx/>
              <a:buAutoNum type="arabicPeriod"/>
            </a:pPr>
            <a:endParaRPr lang="en-US" altLang="en-US" sz="3200"/>
          </a:p>
          <a:p>
            <a:pPr eaLnBrk="1" hangingPunct="1"/>
            <a:endParaRPr lang="en-US" altLang="en-US" sz="3200"/>
          </a:p>
          <a:p>
            <a:pPr eaLnBrk="1" hangingPunct="1"/>
            <a:r>
              <a:rPr lang="en-US" altLang="en-US" sz="3200"/>
              <a:t>2.	Patients with Hb A</a:t>
            </a:r>
            <a:r>
              <a:rPr lang="en-US" altLang="en-US" sz="3200" baseline="-25000"/>
              <a:t>1C</a:t>
            </a:r>
            <a:r>
              <a:rPr lang="en-US" altLang="en-US" sz="3200"/>
              <a:t> level </a:t>
            </a:r>
            <a:r>
              <a:rPr lang="en-US" altLang="en-US" sz="3200" u="sng"/>
              <a:t>&gt;</a:t>
            </a:r>
            <a:r>
              <a:rPr lang="en-US" altLang="en-US" sz="3200"/>
              <a:t> 8.5%</a:t>
            </a:r>
          </a:p>
        </p:txBody>
      </p:sp>
      <p:sp>
        <p:nvSpPr>
          <p:cNvPr id="2" name="Title 1"/>
          <p:cNvSpPr>
            <a:spLocks noGrp="1"/>
          </p:cNvSpPr>
          <p:nvPr>
            <p:ph type="title"/>
          </p:nvPr>
        </p:nvSpPr>
        <p:spPr/>
        <p:txBody>
          <a:bodyPr>
            <a:normAutofit fontScale="90000"/>
          </a:bodyPr>
          <a:lstStyle/>
          <a:p>
            <a:pPr>
              <a:defRPr/>
            </a:pPr>
            <a:r>
              <a:rPr lang="en-GB" dirty="0" smtClean="0"/>
              <a:t>Initiating Insulin Therapy in Type 2 DM</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0" y="304800"/>
            <a:ext cx="8763000" cy="1143000"/>
          </a:xfrm>
        </p:spPr>
        <p:txBody>
          <a:bodyPr>
            <a:normAutofit fontScale="90000"/>
          </a:bodyPr>
          <a:lstStyle/>
          <a:p>
            <a:pPr>
              <a:defRPr/>
            </a:pPr>
            <a:r>
              <a:rPr lang="en-US" dirty="0"/>
              <a:t>When Insulin therapy can be started?</a:t>
            </a:r>
          </a:p>
        </p:txBody>
      </p:sp>
      <p:sp>
        <p:nvSpPr>
          <p:cNvPr id="128003" name="Rectangle 3"/>
          <p:cNvSpPr>
            <a:spLocks noGrp="1" noChangeArrowheads="1"/>
          </p:cNvSpPr>
          <p:nvPr>
            <p:ph type="body" idx="1"/>
          </p:nvPr>
        </p:nvSpPr>
        <p:spPr>
          <a:xfrm>
            <a:off x="6350" y="1520825"/>
            <a:ext cx="9137650" cy="4525963"/>
          </a:xfrm>
        </p:spPr>
        <p:txBody>
          <a:bodyPr/>
          <a:lstStyle/>
          <a:p>
            <a:pPr>
              <a:buFontTx/>
              <a:buNone/>
            </a:pPr>
            <a:r>
              <a:rPr lang="en-US" altLang="en-US" sz="2800" smtClean="0"/>
              <a:t>Insulin therapy can be started at any time in the course of type 2 diabetes, even at the time of diagnosis. </a:t>
            </a:r>
          </a:p>
          <a:p>
            <a:pPr>
              <a:buFontTx/>
              <a:buNone/>
            </a:pPr>
            <a:r>
              <a:rPr lang="en-US" altLang="en-US" sz="2800" smtClean="0"/>
              <a:t>	</a:t>
            </a:r>
          </a:p>
          <a:p>
            <a:pPr>
              <a:buFontTx/>
              <a:buNone/>
            </a:pPr>
            <a:r>
              <a:rPr lang="en-US" altLang="en-US" sz="2800" smtClean="0"/>
              <a:t>Insulin can correct almost any degree of hyperglycemia, provided that adequate doses are used. </a:t>
            </a:r>
          </a:p>
          <a:p>
            <a:pPr>
              <a:buFontTx/>
              <a:buNone/>
            </a:pPr>
            <a:endParaRPr lang="en-US" altLang="en-US" sz="2800" smtClean="0"/>
          </a:p>
          <a:p>
            <a:pPr>
              <a:buFontTx/>
              <a:buNone/>
            </a:pPr>
            <a:r>
              <a:rPr lang="en-US" altLang="en-US" sz="2800" smtClean="0"/>
              <a:t>This can only be done safely when guided by self monitoring of blood glucose. When HbA1c is more than 1.5% above target, insulin or a sulfonylurea is the best choice.</a:t>
            </a:r>
          </a:p>
          <a:p>
            <a:pPr>
              <a:buFontTx/>
              <a:buNone/>
            </a:pPr>
            <a:endParaRPr lang="en-US" altLang="en-US" sz="2800" smtClean="0"/>
          </a:p>
        </p:txBody>
      </p:sp>
      <p:sp>
        <p:nvSpPr>
          <p:cNvPr id="128004" name="Text Box 4"/>
          <p:cNvSpPr txBox="1">
            <a:spLocks noChangeArrowheads="1"/>
          </p:cNvSpPr>
          <p:nvPr/>
        </p:nvSpPr>
        <p:spPr bwMode="auto">
          <a:xfrm>
            <a:off x="6623050" y="6351588"/>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Ref. BMJ Vol333 Dec 9, 2006</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3"/>
          <p:cNvSpPr txBox="1">
            <a:spLocks noChangeArrowheads="1"/>
          </p:cNvSpPr>
          <p:nvPr/>
        </p:nvSpPr>
        <p:spPr bwMode="auto">
          <a:xfrm>
            <a:off x="1219200" y="1905000"/>
            <a:ext cx="6858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t>Mild</a:t>
            </a:r>
            <a:r>
              <a:rPr lang="en-US" altLang="en-US" sz="2000"/>
              <a:t/>
            </a:r>
            <a:br>
              <a:rPr lang="en-US" altLang="en-US" sz="2000"/>
            </a:br>
            <a:r>
              <a:rPr lang="en-US" altLang="en-US" sz="2000">
                <a:solidFill>
                  <a:srgbClr val="990033"/>
                </a:solidFill>
              </a:rPr>
              <a:t>Insulin virtually never needed</a:t>
            </a:r>
          </a:p>
        </p:txBody>
      </p:sp>
      <p:sp>
        <p:nvSpPr>
          <p:cNvPr id="129027" name="Text Box 4"/>
          <p:cNvSpPr txBox="1">
            <a:spLocks noChangeArrowheads="1"/>
          </p:cNvSpPr>
          <p:nvPr/>
        </p:nvSpPr>
        <p:spPr bwMode="auto">
          <a:xfrm>
            <a:off x="1219200" y="2743200"/>
            <a:ext cx="6858000" cy="3478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a:t>Moderate</a:t>
            </a:r>
            <a:r>
              <a:rPr lang="en-US" altLang="en-US" sz="2000"/>
              <a:t/>
            </a:r>
            <a:br>
              <a:rPr lang="en-US" altLang="en-US" sz="2000"/>
            </a:br>
            <a:r>
              <a:rPr lang="en-US" altLang="en-US" sz="2000"/>
              <a:t>Basal insulin therapy usually sufficient </a:t>
            </a:r>
          </a:p>
          <a:p>
            <a:pPr eaLnBrk="1" hangingPunct="1"/>
            <a:endParaRPr lang="en-US" altLang="en-US" sz="2000"/>
          </a:p>
          <a:p>
            <a:pPr eaLnBrk="1" hangingPunct="1"/>
            <a:r>
              <a:rPr lang="en-US" altLang="en-US" sz="2000">
                <a:solidFill>
                  <a:srgbClr val="990033"/>
                </a:solidFill>
              </a:rPr>
              <a:t>Bedtime dose of intermediate-acting insulin (NPH or lente)</a:t>
            </a:r>
          </a:p>
          <a:p>
            <a:pPr lvl="1" eaLnBrk="1" hangingPunct="1"/>
            <a:r>
              <a:rPr lang="en-US" altLang="en-US" sz="2000" b="1"/>
              <a:t>or</a:t>
            </a:r>
            <a:endParaRPr lang="en-US" altLang="en-US" sz="2000"/>
          </a:p>
          <a:p>
            <a:pPr eaLnBrk="1" hangingPunct="1"/>
            <a:r>
              <a:rPr lang="en-US" altLang="en-US" sz="2000">
                <a:solidFill>
                  <a:srgbClr val="990033"/>
                </a:solidFill>
              </a:rPr>
              <a:t>Use of long-acting (ultralente) insulin supplement</a:t>
            </a:r>
            <a:r>
              <a:rPr lang="en-US" altLang="en-US" sz="2000"/>
              <a:t> </a:t>
            </a:r>
          </a:p>
          <a:p>
            <a:pPr lvl="1" eaLnBrk="1" hangingPunct="1"/>
            <a:r>
              <a:rPr lang="en-US" altLang="en-US" sz="2000" b="1"/>
              <a:t>or</a:t>
            </a:r>
            <a:endParaRPr lang="en-US" altLang="en-US" sz="2000"/>
          </a:p>
          <a:p>
            <a:pPr eaLnBrk="1" hangingPunct="1"/>
            <a:r>
              <a:rPr lang="en-US" altLang="en-US" sz="2000">
                <a:solidFill>
                  <a:srgbClr val="990033"/>
                </a:solidFill>
              </a:rPr>
              <a:t>Continuous insulin infusion</a:t>
            </a:r>
          </a:p>
          <a:p>
            <a:pPr eaLnBrk="1" hangingPunct="1"/>
            <a:endParaRPr lang="en-US" altLang="en-US" sz="2000">
              <a:solidFill>
                <a:srgbClr val="990033"/>
              </a:solidFill>
            </a:endParaRPr>
          </a:p>
          <a:p>
            <a:pPr eaLnBrk="1" hangingPunct="1"/>
            <a:r>
              <a:rPr lang="en-US" altLang="en-US" sz="2000"/>
              <a:t>Endogenous insulin controls meal-related glucose excursions</a:t>
            </a:r>
          </a:p>
        </p:txBody>
      </p:sp>
      <p:sp>
        <p:nvSpPr>
          <p:cNvPr id="129028" name="Text Box 6"/>
          <p:cNvSpPr txBox="1">
            <a:spLocks noChangeArrowheads="1"/>
          </p:cNvSpPr>
          <p:nvPr/>
        </p:nvSpPr>
        <p:spPr bwMode="auto">
          <a:xfrm>
            <a:off x="5715000" y="6427788"/>
            <a:ext cx="2265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Ref. JAPI July 2007 vol.55</a:t>
            </a:r>
          </a:p>
        </p:txBody>
      </p:sp>
      <p:sp>
        <p:nvSpPr>
          <p:cNvPr id="2" name="Title 1"/>
          <p:cNvSpPr>
            <a:spLocks noGrp="1"/>
          </p:cNvSpPr>
          <p:nvPr>
            <p:ph type="title"/>
          </p:nvPr>
        </p:nvSpPr>
        <p:spPr/>
        <p:txBody>
          <a:bodyPr>
            <a:noAutofit/>
          </a:bodyPr>
          <a:lstStyle/>
          <a:p>
            <a:pPr>
              <a:defRPr/>
            </a:pPr>
            <a:r>
              <a:rPr lang="en-US" sz="3600" dirty="0"/>
              <a:t>Insulin therapy for type 2 diabetes depends on the severity of the disease </a:t>
            </a:r>
            <a:endParaRPr lang="en-GB" sz="36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595313" y="1916113"/>
            <a:ext cx="7924800" cy="3478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a:t>Severe</a:t>
            </a:r>
            <a:r>
              <a:rPr lang="en-US" altLang="en-US" sz="2000"/>
              <a:t/>
            </a:r>
            <a:br>
              <a:rPr lang="en-US" altLang="en-US" sz="2000"/>
            </a:br>
            <a:r>
              <a:rPr lang="en-US" altLang="en-US" sz="2000"/>
              <a:t>Around-the-clock insulinization needed </a:t>
            </a:r>
          </a:p>
          <a:p>
            <a:pPr eaLnBrk="1" hangingPunct="1"/>
            <a:endParaRPr lang="en-US" altLang="en-US" sz="2000"/>
          </a:p>
          <a:p>
            <a:pPr eaLnBrk="1" hangingPunct="1"/>
            <a:r>
              <a:rPr lang="en-US" altLang="en-US" sz="2000">
                <a:solidFill>
                  <a:srgbClr val="990033"/>
                </a:solidFill>
              </a:rPr>
              <a:t>Twice-daily intermediate-acting insulin (NPH or lente) </a:t>
            </a:r>
          </a:p>
          <a:p>
            <a:pPr lvl="1" eaLnBrk="1" hangingPunct="1"/>
            <a:r>
              <a:rPr lang="en-US" altLang="en-US" sz="2000" b="1"/>
              <a:t>or</a:t>
            </a:r>
            <a:endParaRPr lang="en-US" altLang="en-US" sz="2000"/>
          </a:p>
          <a:p>
            <a:pPr eaLnBrk="1" hangingPunct="1"/>
            <a:r>
              <a:rPr lang="en-US" altLang="en-US" sz="2000">
                <a:solidFill>
                  <a:srgbClr val="990033"/>
                </a:solidFill>
              </a:rPr>
              <a:t>Use of long-acting insulin </a:t>
            </a:r>
          </a:p>
          <a:p>
            <a:pPr lvl="1" eaLnBrk="1" hangingPunct="1"/>
            <a:r>
              <a:rPr lang="en-US" altLang="en-US" sz="2000" b="1"/>
              <a:t>or</a:t>
            </a:r>
            <a:endParaRPr lang="en-US" altLang="en-US" sz="2000"/>
          </a:p>
          <a:p>
            <a:pPr eaLnBrk="1" hangingPunct="1"/>
            <a:r>
              <a:rPr lang="en-US" altLang="en-US" sz="2000">
                <a:solidFill>
                  <a:srgbClr val="990033"/>
                </a:solidFill>
              </a:rPr>
              <a:t>Continuous insulin infusion</a:t>
            </a:r>
          </a:p>
          <a:p>
            <a:pPr eaLnBrk="1" hangingPunct="1"/>
            <a:endParaRPr lang="en-US" altLang="en-US" sz="2000"/>
          </a:p>
          <a:p>
            <a:pPr eaLnBrk="1" hangingPunct="1"/>
            <a:r>
              <a:rPr lang="en-US" altLang="en-US" sz="2000"/>
              <a:t>For patients who require more intensive therapy, a short-acting insulin may be added</a:t>
            </a:r>
          </a:p>
        </p:txBody>
      </p:sp>
      <p:sp>
        <p:nvSpPr>
          <p:cNvPr id="130051" name="Text Box 3"/>
          <p:cNvSpPr txBox="1">
            <a:spLocks noChangeArrowheads="1"/>
          </p:cNvSpPr>
          <p:nvPr/>
        </p:nvSpPr>
        <p:spPr bwMode="auto">
          <a:xfrm>
            <a:off x="609600" y="5486400"/>
            <a:ext cx="79248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t>Very severe</a:t>
            </a:r>
            <a:r>
              <a:rPr lang="en-US" altLang="en-US" sz="2000"/>
              <a:t/>
            </a:r>
            <a:br>
              <a:rPr lang="en-US" altLang="en-US" sz="2000"/>
            </a:br>
            <a:r>
              <a:rPr lang="en-US" altLang="en-US" sz="2000">
                <a:solidFill>
                  <a:srgbClr val="990033"/>
                </a:solidFill>
              </a:rPr>
              <a:t>Treat like type 1 diabetes</a:t>
            </a:r>
          </a:p>
        </p:txBody>
      </p:sp>
      <p:sp>
        <p:nvSpPr>
          <p:cNvPr id="130052" name="Text Box 5"/>
          <p:cNvSpPr txBox="1">
            <a:spLocks noChangeArrowheads="1"/>
          </p:cNvSpPr>
          <p:nvPr/>
        </p:nvSpPr>
        <p:spPr bwMode="auto">
          <a:xfrm>
            <a:off x="5964238" y="6477000"/>
            <a:ext cx="2265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Ref. JAPI July 2007 vol.55</a:t>
            </a:r>
          </a:p>
        </p:txBody>
      </p:sp>
      <p:sp>
        <p:nvSpPr>
          <p:cNvPr id="2" name="Title 1"/>
          <p:cNvSpPr>
            <a:spLocks noGrp="1"/>
          </p:cNvSpPr>
          <p:nvPr>
            <p:ph type="title"/>
          </p:nvPr>
        </p:nvSpPr>
        <p:spPr/>
        <p:txBody>
          <a:bodyPr>
            <a:noAutofit/>
          </a:bodyPr>
          <a:lstStyle/>
          <a:p>
            <a:pPr>
              <a:defRPr/>
            </a:pPr>
            <a:r>
              <a:rPr lang="en-US" sz="3600" dirty="0" smtClean="0"/>
              <a:t>Insulin therapy for type 2 diabetes depends on the severity of the disease </a:t>
            </a:r>
            <a:endParaRPr lang="en-GB" sz="36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lgl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4"/>
          <p:cNvSpPr txBox="1">
            <a:spLocks noChangeArrowheads="1"/>
          </p:cNvSpPr>
          <p:nvPr/>
        </p:nvSpPr>
        <p:spPr bwMode="auto">
          <a:xfrm>
            <a:off x="533400" y="2392363"/>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2800" b="1">
                <a:cs typeface="Times New Roman" pitchFamily="18" charset="0"/>
              </a:rPr>
              <a:t>Life style changes-</a:t>
            </a:r>
            <a:r>
              <a:rPr lang="en-US" altLang="en-US" sz="2800" b="1"/>
              <a:t> </a:t>
            </a:r>
          </a:p>
        </p:txBody>
      </p:sp>
      <p:sp>
        <p:nvSpPr>
          <p:cNvPr id="131075" name="Text Box 5"/>
          <p:cNvSpPr txBox="1">
            <a:spLocks noChangeArrowheads="1"/>
          </p:cNvSpPr>
          <p:nvPr/>
        </p:nvSpPr>
        <p:spPr bwMode="auto">
          <a:xfrm>
            <a:off x="533400" y="3078163"/>
            <a:ext cx="6629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2800" b="1">
                <a:cs typeface="Times New Roman" pitchFamily="18" charset="0"/>
              </a:rPr>
              <a:t>-Taking regular exercise, sleeping</a:t>
            </a:r>
          </a:p>
          <a:p>
            <a:pPr algn="just" eaLnBrk="1" hangingPunct="1">
              <a:spcBef>
                <a:spcPct val="50000"/>
              </a:spcBef>
            </a:pPr>
            <a:r>
              <a:rPr lang="en-US" altLang="en-US" sz="2800" b="1">
                <a:cs typeface="Times New Roman" pitchFamily="18" charset="0"/>
              </a:rPr>
              <a:t>-Maintaining diet chart</a:t>
            </a:r>
          </a:p>
          <a:p>
            <a:pPr algn="just" eaLnBrk="1" hangingPunct="1">
              <a:spcBef>
                <a:spcPct val="50000"/>
              </a:spcBef>
            </a:pPr>
            <a:r>
              <a:rPr lang="en-US" altLang="en-US" sz="2800" b="1">
                <a:cs typeface="Times New Roman" pitchFamily="18" charset="0"/>
              </a:rPr>
              <a:t>-Reducing alcohol consumption</a:t>
            </a:r>
          </a:p>
        </p:txBody>
      </p:sp>
      <p:sp>
        <p:nvSpPr>
          <p:cNvPr id="2" name="Title 1"/>
          <p:cNvSpPr>
            <a:spLocks noGrp="1"/>
          </p:cNvSpPr>
          <p:nvPr>
            <p:ph type="title"/>
          </p:nvPr>
        </p:nvSpPr>
        <p:spPr/>
        <p:txBody>
          <a:bodyPr>
            <a:noAutofit/>
          </a:bodyPr>
          <a:lstStyle/>
          <a:p>
            <a:pPr>
              <a:defRPr/>
            </a:pPr>
            <a:r>
              <a:rPr lang="en-US" altLang="en-US" sz="4000" dirty="0" smtClean="0">
                <a:solidFill>
                  <a:schemeClr val="accent1"/>
                </a:solidFill>
                <a:cs typeface="Times New Roman" pitchFamily="18" charset="0"/>
              </a:rPr>
              <a:t>Life style change and Maintaining of discipline has an important role.</a:t>
            </a:r>
            <a:endParaRPr lang="en-GB" sz="40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609600" y="1828800"/>
            <a:ext cx="73310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Arial" charset="0"/>
              <a:buChar char="•"/>
            </a:pPr>
            <a:r>
              <a:rPr lang="en-US" altLang="en-US" sz="2800"/>
              <a:t>Correction of the hyperglycemia may improve the clinical situation for a variable duration of time.</a:t>
            </a:r>
          </a:p>
          <a:p>
            <a:pPr algn="just" eaLnBrk="1" hangingPunct="1">
              <a:buFont typeface="Arial" charset="0"/>
              <a:buChar char="•"/>
            </a:pPr>
            <a:endParaRPr lang="en-US" altLang="en-US" sz="2800"/>
          </a:p>
          <a:p>
            <a:pPr algn="just" eaLnBrk="1" hangingPunct="1">
              <a:buFont typeface="Arial" charset="0"/>
              <a:buChar char="•"/>
            </a:pPr>
            <a:r>
              <a:rPr lang="en-US" altLang="en-US" sz="2800">
                <a:solidFill>
                  <a:srgbClr val="FF0000"/>
                </a:solidFill>
              </a:rPr>
              <a:t>Patient on OHA when deteriorated, if treated with intensive insulin therapy, their glycaemic status is markedly improved, associated with improvement of  insulin secretion and action.</a:t>
            </a:r>
          </a:p>
        </p:txBody>
      </p:sp>
      <p:sp>
        <p:nvSpPr>
          <p:cNvPr id="132099" name="Text Box 4"/>
          <p:cNvSpPr txBox="1">
            <a:spLocks noChangeArrowheads="1"/>
          </p:cNvSpPr>
          <p:nvPr/>
        </p:nvSpPr>
        <p:spPr bwMode="auto">
          <a:xfrm>
            <a:off x="5029200" y="6248400"/>
            <a:ext cx="349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Ref. Diabetes Care Vol.27 No.5 May 2004</a:t>
            </a:r>
          </a:p>
        </p:txBody>
      </p:sp>
      <p:sp>
        <p:nvSpPr>
          <p:cNvPr id="2" name="Title 1"/>
          <p:cNvSpPr>
            <a:spLocks noGrp="1"/>
          </p:cNvSpPr>
          <p:nvPr>
            <p:ph type="title"/>
          </p:nvPr>
        </p:nvSpPr>
        <p:spPr/>
        <p:txBody>
          <a:bodyPr>
            <a:noAutofit/>
          </a:bodyPr>
          <a:lstStyle/>
          <a:p>
            <a:pPr>
              <a:defRPr/>
            </a:pPr>
            <a:r>
              <a:rPr lang="en-GB" sz="4000" dirty="0" smtClean="0"/>
              <a:t>Short-term intensive Insulin therapy in newly diagnosed Type-2 diabetes</a:t>
            </a:r>
            <a:endParaRPr lang="en-GB" sz="40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3"/>
          <p:cNvSpPr txBox="1">
            <a:spLocks noChangeArrowheads="1"/>
          </p:cNvSpPr>
          <p:nvPr/>
        </p:nvSpPr>
        <p:spPr bwMode="auto">
          <a:xfrm>
            <a:off x="990600" y="1981200"/>
            <a:ext cx="71628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90000"/>
              </a:lnSpc>
              <a:spcBef>
                <a:spcPct val="50000"/>
              </a:spcBef>
            </a:pPr>
            <a:r>
              <a:rPr lang="en-US" altLang="en-US" sz="2400" b="1"/>
              <a:t>Insulin therapy is often used in elderly patients </a:t>
            </a:r>
          </a:p>
          <a:p>
            <a:pPr algn="just" eaLnBrk="1" hangingPunct="1">
              <a:lnSpc>
                <a:spcPct val="90000"/>
              </a:lnSpc>
              <a:spcBef>
                <a:spcPct val="50000"/>
              </a:spcBef>
            </a:pPr>
            <a:r>
              <a:rPr lang="en-US" altLang="en-US" sz="2400" b="1"/>
              <a:t>with type II diabetes as: </a:t>
            </a:r>
          </a:p>
          <a:p>
            <a:pPr algn="just" eaLnBrk="1" hangingPunct="1">
              <a:lnSpc>
                <a:spcPct val="75000"/>
              </a:lnSpc>
              <a:spcBef>
                <a:spcPct val="50000"/>
              </a:spcBef>
              <a:buFontTx/>
              <a:buChar char="-"/>
            </a:pPr>
            <a:r>
              <a:rPr lang="en-US" altLang="en-US" sz="2400" b="1"/>
              <a:t> last resort, after dietary management </a:t>
            </a:r>
          </a:p>
          <a:p>
            <a:pPr algn="just" eaLnBrk="1" hangingPunct="1">
              <a:lnSpc>
                <a:spcPct val="75000"/>
              </a:lnSpc>
              <a:spcBef>
                <a:spcPct val="50000"/>
              </a:spcBef>
              <a:buFontTx/>
              <a:buChar char="-"/>
            </a:pPr>
            <a:r>
              <a:rPr lang="en-US" altLang="en-US" sz="2400" b="1"/>
              <a:t> OAD failure</a:t>
            </a:r>
          </a:p>
          <a:p>
            <a:pPr algn="just" eaLnBrk="1" hangingPunct="1">
              <a:lnSpc>
                <a:spcPct val="75000"/>
              </a:lnSpc>
              <a:spcBef>
                <a:spcPct val="50000"/>
              </a:spcBef>
            </a:pPr>
            <a:r>
              <a:rPr lang="en-US" altLang="en-US" sz="2400" b="1"/>
              <a:t>- relieve symptoms </a:t>
            </a:r>
          </a:p>
          <a:p>
            <a:pPr algn="just" eaLnBrk="1" hangingPunct="1">
              <a:lnSpc>
                <a:spcPct val="75000"/>
              </a:lnSpc>
              <a:spcBef>
                <a:spcPct val="50000"/>
              </a:spcBef>
              <a:buFontTx/>
              <a:buChar char="-"/>
            </a:pPr>
            <a:r>
              <a:rPr lang="en-US" altLang="en-US" sz="2400" b="1"/>
              <a:t> prevent both hypoglycemia and acute      complications of uncontrolled diabetes (eg, hyperosmolar states).</a:t>
            </a:r>
          </a:p>
          <a:p>
            <a:pPr algn="just" eaLnBrk="1" hangingPunct="1">
              <a:lnSpc>
                <a:spcPct val="75000"/>
              </a:lnSpc>
              <a:spcBef>
                <a:spcPct val="50000"/>
              </a:spcBef>
            </a:pPr>
            <a:endParaRPr lang="en-US" altLang="en-US" sz="2400" b="1">
              <a:solidFill>
                <a:schemeClr val="accent1"/>
              </a:solidFill>
            </a:endParaRPr>
          </a:p>
        </p:txBody>
      </p:sp>
      <p:sp>
        <p:nvSpPr>
          <p:cNvPr id="133123" name="Text Box 5"/>
          <p:cNvSpPr txBox="1">
            <a:spLocks noChangeArrowheads="1"/>
          </p:cNvSpPr>
          <p:nvPr/>
        </p:nvSpPr>
        <p:spPr bwMode="auto">
          <a:xfrm>
            <a:off x="4343400" y="6248400"/>
            <a:ext cx="4138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t>Ref. Annals of Long Term Care Vol.14 November 11, 2006</a:t>
            </a:r>
          </a:p>
        </p:txBody>
      </p:sp>
      <p:sp>
        <p:nvSpPr>
          <p:cNvPr id="2" name="Title 1"/>
          <p:cNvSpPr>
            <a:spLocks noGrp="1"/>
          </p:cNvSpPr>
          <p:nvPr>
            <p:ph type="title"/>
          </p:nvPr>
        </p:nvSpPr>
        <p:spPr/>
        <p:txBody>
          <a:bodyPr>
            <a:normAutofit fontScale="90000"/>
          </a:bodyPr>
          <a:lstStyle/>
          <a:p>
            <a:pPr>
              <a:defRPr/>
            </a:pPr>
            <a:r>
              <a:rPr lang="en-US" dirty="0"/>
              <a:t>Considerations in elderly patients</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55575"/>
            <a:ext cx="8229600" cy="1252538"/>
          </a:xfrm>
        </p:spPr>
        <p:txBody>
          <a:bodyPr/>
          <a:lstStyle/>
          <a:p>
            <a:pPr>
              <a:defRPr/>
            </a:pPr>
            <a:endParaRPr lang="en-US" smtClean="0"/>
          </a:p>
        </p:txBody>
      </p:sp>
      <p:pic>
        <p:nvPicPr>
          <p:cNvPr id="134147" name="Content Placeholder 3" descr="bild_hbk_braunschweig_mitte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4572000" cy="6858000"/>
          </a:xfrm>
        </p:spPr>
      </p:pic>
      <p:pic>
        <p:nvPicPr>
          <p:cNvPr id="134148" name="Picture 4" descr="diabetes_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155575"/>
            <a:ext cx="8229600" cy="1252538"/>
          </a:xfrm>
        </p:spPr>
        <p:txBody>
          <a:bodyPr/>
          <a:lstStyle/>
          <a:p>
            <a:pPr>
              <a:defRPr/>
            </a:pPr>
            <a:endParaRPr lang="en-US" smtClean="0"/>
          </a:p>
        </p:txBody>
      </p:sp>
      <p:pic>
        <p:nvPicPr>
          <p:cNvPr id="136195" name="Content Placeholder 5" descr="Pen%20devices%20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4572000" cy="3505200"/>
          </a:xfrm>
        </p:spPr>
      </p:pic>
      <p:pic>
        <p:nvPicPr>
          <p:cNvPr id="136196" name="Picture 6" descr="insulin_syrin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7" descr="Insulin-Syringe-U-100-U-4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8" descr="jg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5052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55575"/>
            <a:ext cx="8229600" cy="1252538"/>
          </a:xfrm>
        </p:spPr>
        <p:txBody>
          <a:bodyPr/>
          <a:lstStyle/>
          <a:p>
            <a:pPr>
              <a:defRPr/>
            </a:pPr>
            <a:endParaRPr lang="en-US" smtClean="0"/>
          </a:p>
        </p:txBody>
      </p:sp>
      <p:pic>
        <p:nvPicPr>
          <p:cNvPr id="138243" name="Content Placeholder 3" descr="Insulin_Pump.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4648200" cy="3276600"/>
          </a:xfrm>
        </p:spPr>
      </p:pic>
      <p:pic>
        <p:nvPicPr>
          <p:cNvPr id="138244" name="Content Placeholder 3" descr="200439236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5" descr="faae9ae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6" descr="zzpic%20insulin%20jet%20injector.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2766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155575"/>
            <a:ext cx="8229600" cy="1252538"/>
          </a:xfrm>
        </p:spPr>
        <p:txBody>
          <a:bodyPr/>
          <a:lstStyle/>
          <a:p>
            <a:pPr>
              <a:defRPr/>
            </a:pPr>
            <a:endParaRPr lang="en-US" smtClean="0"/>
          </a:p>
        </p:txBody>
      </p:sp>
      <p:pic>
        <p:nvPicPr>
          <p:cNvPr id="135171" name="Content Placeholder 3" descr="diabetes-environmental-factors-insuli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448969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0225"/>
            <a:ext cx="9144000" cy="798576"/>
          </a:xfrm>
        </p:spPr>
        <p:txBody>
          <a:bodyPr/>
          <a:lstStyle/>
          <a:p>
            <a:pPr algn="ctr" eaLnBrk="1" fontAlgn="auto" hangingPunct="1">
              <a:spcAft>
                <a:spcPts val="0"/>
              </a:spcAft>
              <a:defRPr/>
            </a:pPr>
            <a:r>
              <a:rPr lang="en-US" sz="4000" dirty="0" smtClean="0">
                <a:solidFill>
                  <a:schemeClr val="accent1">
                    <a:satMod val="150000"/>
                  </a:schemeClr>
                </a:solidFill>
              </a:rPr>
              <a:t>Conclusion</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8077200" cy="1252728"/>
          </a:xfrm>
        </p:spPr>
        <p:txBody>
          <a:bodyPr/>
          <a:lstStyle/>
          <a:p>
            <a:pPr>
              <a:defRPr/>
            </a:pPr>
            <a:r>
              <a:rPr lang="en-US" sz="4000" u="sng" dirty="0" smtClean="0">
                <a:solidFill>
                  <a:schemeClr val="accent1">
                    <a:satMod val="150000"/>
                  </a:schemeClr>
                </a:solidFill>
              </a:rPr>
              <a:t>Take home messages</a:t>
            </a:r>
            <a:endParaRPr lang="en-US" sz="4000" dirty="0"/>
          </a:p>
        </p:txBody>
      </p:sp>
      <p:sp>
        <p:nvSpPr>
          <p:cNvPr id="140291" name="Content Placeholder 2"/>
          <p:cNvSpPr>
            <a:spLocks noGrp="1"/>
          </p:cNvSpPr>
          <p:nvPr>
            <p:ph idx="1"/>
          </p:nvPr>
        </p:nvSpPr>
        <p:spPr>
          <a:xfrm>
            <a:off x="533400" y="1600200"/>
            <a:ext cx="8610600" cy="5029200"/>
          </a:xfrm>
        </p:spPr>
        <p:txBody>
          <a:bodyPr/>
          <a:lstStyle/>
          <a:p>
            <a:pPr eaLnBrk="1" hangingPunct="1">
              <a:lnSpc>
                <a:spcPct val="150000"/>
              </a:lnSpc>
            </a:pPr>
            <a:r>
              <a:rPr lang="en-US" altLang="en-US" sz="2400" b="1" smtClean="0"/>
              <a:t>Care systems should support team-based care, community involvement, patient registries and embedded decision support tools to meet patient needs</a:t>
            </a:r>
          </a:p>
          <a:p>
            <a:pPr eaLnBrk="1" hangingPunct="1">
              <a:lnSpc>
                <a:spcPct val="150000"/>
              </a:lnSpc>
            </a:pPr>
            <a:r>
              <a:rPr lang="en-US" altLang="en-US" sz="2400" b="1" smtClean="0"/>
              <a:t>Treatment decisions should be timely, based on evidence-based guidelines tailored to individual patient preferences, prognoses, and co-morbidities </a:t>
            </a:r>
          </a:p>
          <a:p>
            <a:pPr eaLnBrk="1" hangingPunct="1">
              <a:lnSpc>
                <a:spcPct val="150000"/>
              </a:lnSpc>
            </a:pPr>
            <a:r>
              <a:rPr lang="en-US" altLang="en-US" sz="2400" b="1" smtClean="0"/>
              <a:t>A patient-centered communication style should be employed that incorporates patient preferences, assesses literacy and numeracy, and addresses cultural barriers to care</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9144000" cy="1066800"/>
          </a:xfrm>
        </p:spPr>
        <p:txBody>
          <a:bodyPr/>
          <a:lstStyle/>
          <a:p>
            <a:pPr algn="ctr">
              <a:defRPr/>
            </a:pPr>
            <a:r>
              <a:rPr lang="en-US" sz="6000" dirty="0" smtClean="0"/>
              <a:t>Thank You!!</a:t>
            </a:r>
            <a:endParaRPr lang="en-US" sz="60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m,shdbg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blackWhite">
          <a:xfrm>
            <a:off x="5080000" y="1828800"/>
            <a:ext cx="2573338" cy="1676400"/>
          </a:xfrm>
          <a:prstGeom prst="ellipse">
            <a:avLst/>
          </a:prstGeom>
          <a:gradFill rotWithShape="0">
            <a:gsLst>
              <a:gs pos="0">
                <a:srgbClr val="3366FF"/>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55" name="Oval 3"/>
          <p:cNvSpPr>
            <a:spLocks noChangeArrowheads="1"/>
          </p:cNvSpPr>
          <p:nvPr/>
        </p:nvSpPr>
        <p:spPr bwMode="blackWhite">
          <a:xfrm>
            <a:off x="1354138" y="1828800"/>
            <a:ext cx="2574925" cy="1676400"/>
          </a:xfrm>
          <a:prstGeom prst="ellipse">
            <a:avLst/>
          </a:prstGeom>
          <a:gradFill rotWithShape="0">
            <a:gsLst>
              <a:gs pos="0">
                <a:srgbClr val="3366FF"/>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56" name="Oval 4"/>
          <p:cNvSpPr>
            <a:spLocks noChangeArrowheads="1"/>
          </p:cNvSpPr>
          <p:nvPr/>
        </p:nvSpPr>
        <p:spPr bwMode="blackWhite">
          <a:xfrm>
            <a:off x="3116263" y="3276600"/>
            <a:ext cx="2979737" cy="1905000"/>
          </a:xfrm>
          <a:prstGeom prst="ellipse">
            <a:avLst/>
          </a:prstGeom>
          <a:gradFill rotWithShape="0">
            <a:gsLst>
              <a:gs pos="0">
                <a:srgbClr val="00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ltLang="en-US" sz="3000"/>
          </a:p>
        </p:txBody>
      </p:sp>
      <p:sp>
        <p:nvSpPr>
          <p:cNvPr id="23557" name="Line 5"/>
          <p:cNvSpPr>
            <a:spLocks noChangeShapeType="1"/>
          </p:cNvSpPr>
          <p:nvPr/>
        </p:nvSpPr>
        <p:spPr bwMode="auto">
          <a:xfrm flipV="1">
            <a:off x="2717800" y="3368675"/>
            <a:ext cx="3175" cy="14319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3558" name="Group 6"/>
          <p:cNvGrpSpPr>
            <a:grpSpLocks/>
          </p:cNvGrpSpPr>
          <p:nvPr/>
        </p:nvGrpSpPr>
        <p:grpSpPr bwMode="auto">
          <a:xfrm>
            <a:off x="2844800" y="5715000"/>
            <a:ext cx="3522663" cy="1066800"/>
            <a:chOff x="2112" y="3648"/>
            <a:chExt cx="2496" cy="672"/>
          </a:xfrm>
        </p:grpSpPr>
        <p:sp>
          <p:nvSpPr>
            <p:cNvPr id="23596" name="Oval 7"/>
            <p:cNvSpPr>
              <a:spLocks noChangeArrowheads="1"/>
            </p:cNvSpPr>
            <p:nvPr/>
          </p:nvSpPr>
          <p:spPr bwMode="blackWhite">
            <a:xfrm>
              <a:off x="2112" y="3648"/>
              <a:ext cx="2496" cy="672"/>
            </a:xfrm>
            <a:prstGeom prst="ellipse">
              <a:avLst/>
            </a:prstGeom>
            <a:gradFill rotWithShape="0">
              <a:gsLst>
                <a:gs pos="0">
                  <a:srgbClr val="CC33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p>
              <a:endParaRPr lang="en-US" altLang="en-US" sz="3000"/>
            </a:p>
          </p:txBody>
        </p:sp>
        <p:sp>
          <p:nvSpPr>
            <p:cNvPr id="23597" name="Rectangle 8"/>
            <p:cNvSpPr>
              <a:spLocks noChangeArrowheads="1"/>
            </p:cNvSpPr>
            <p:nvPr/>
          </p:nvSpPr>
          <p:spPr bwMode="auto">
            <a:xfrm>
              <a:off x="2640" y="3840"/>
              <a:ext cx="14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2400" b="1"/>
                <a:t>Type 2 Diabetes</a:t>
              </a:r>
            </a:p>
          </p:txBody>
        </p:sp>
      </p:grpSp>
      <p:sp>
        <p:nvSpPr>
          <p:cNvPr id="23559" name="Rectangle 9"/>
          <p:cNvSpPr>
            <a:spLocks noChangeArrowheads="1"/>
          </p:cNvSpPr>
          <p:nvPr/>
        </p:nvSpPr>
        <p:spPr bwMode="auto">
          <a:xfrm>
            <a:off x="3657600" y="3962400"/>
            <a:ext cx="1878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t>±</a:t>
            </a:r>
            <a:r>
              <a:rPr lang="en-US" altLang="en-US" sz="2400" b="1">
                <a:solidFill>
                  <a:srgbClr val="FEFEFE"/>
                </a:solidFill>
              </a:rPr>
              <a:t> </a:t>
            </a:r>
            <a:r>
              <a:rPr lang="en-US" altLang="en-US" sz="2400" b="1"/>
              <a:t>Environment</a:t>
            </a:r>
          </a:p>
        </p:txBody>
      </p:sp>
      <p:sp>
        <p:nvSpPr>
          <p:cNvPr id="23560" name="Text Box 10"/>
          <p:cNvSpPr txBox="1">
            <a:spLocks noChangeArrowheads="1"/>
          </p:cNvSpPr>
          <p:nvPr/>
        </p:nvSpPr>
        <p:spPr bwMode="blackWhite">
          <a:xfrm>
            <a:off x="0" y="6553200"/>
            <a:ext cx="3421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400" b="1">
                <a:solidFill>
                  <a:schemeClr val="bg1"/>
                </a:solidFill>
              </a:rPr>
              <a:t>IGT = Impaired Glucose Tolerance</a:t>
            </a:r>
          </a:p>
        </p:txBody>
      </p:sp>
      <p:grpSp>
        <p:nvGrpSpPr>
          <p:cNvPr id="23561" name="Group 11"/>
          <p:cNvGrpSpPr>
            <a:grpSpLocks/>
          </p:cNvGrpSpPr>
          <p:nvPr/>
        </p:nvGrpSpPr>
        <p:grpSpPr bwMode="auto">
          <a:xfrm>
            <a:off x="2235200" y="4800600"/>
            <a:ext cx="947738" cy="990600"/>
            <a:chOff x="1680" y="2688"/>
            <a:chExt cx="672" cy="624"/>
          </a:xfrm>
        </p:grpSpPr>
        <p:sp>
          <p:nvSpPr>
            <p:cNvPr id="23594" name="Oval 12"/>
            <p:cNvSpPr>
              <a:spLocks noChangeArrowheads="1"/>
            </p:cNvSpPr>
            <p:nvPr/>
          </p:nvSpPr>
          <p:spPr bwMode="blackWhite">
            <a:xfrm>
              <a:off x="1680" y="2688"/>
              <a:ext cx="672" cy="624"/>
            </a:xfrm>
            <a:prstGeom prst="ellipse">
              <a:avLst/>
            </a:prstGeom>
            <a:gradFill rotWithShape="0">
              <a:gsLst>
                <a:gs pos="0">
                  <a:srgbClr val="0099FF"/>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95" name="Rectangle 13"/>
            <p:cNvSpPr>
              <a:spLocks noChangeArrowheads="1"/>
            </p:cNvSpPr>
            <p:nvPr/>
          </p:nvSpPr>
          <p:spPr bwMode="auto">
            <a:xfrm>
              <a:off x="1857" y="2909"/>
              <a:ext cx="31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t>IGT</a:t>
              </a:r>
              <a:endParaRPr lang="en-US" altLang="en-US" sz="2400"/>
            </a:p>
          </p:txBody>
        </p:sp>
      </p:grpSp>
      <p:sp>
        <p:nvSpPr>
          <p:cNvPr id="23562" name="Rectangle 14"/>
          <p:cNvSpPr>
            <a:spLocks noChangeArrowheads="1"/>
          </p:cNvSpPr>
          <p:nvPr/>
        </p:nvSpPr>
        <p:spPr bwMode="auto">
          <a:xfrm>
            <a:off x="1628775" y="2286000"/>
            <a:ext cx="21494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2400" b="1"/>
              <a:t>Impaired Insulin </a:t>
            </a:r>
          </a:p>
          <a:p>
            <a:pPr algn="ctr" eaLnBrk="0" hangingPunct="0"/>
            <a:r>
              <a:rPr lang="en-US" altLang="en-US" sz="2400" b="1"/>
              <a:t>Secretion</a:t>
            </a:r>
          </a:p>
        </p:txBody>
      </p:sp>
      <p:sp>
        <p:nvSpPr>
          <p:cNvPr id="23563" name="Rectangle 15"/>
          <p:cNvSpPr>
            <a:spLocks noChangeArrowheads="1"/>
          </p:cNvSpPr>
          <p:nvPr/>
        </p:nvSpPr>
        <p:spPr bwMode="auto">
          <a:xfrm>
            <a:off x="5757863" y="2286000"/>
            <a:ext cx="14319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2400" b="1"/>
              <a:t>Insulin </a:t>
            </a:r>
          </a:p>
          <a:p>
            <a:pPr algn="ctr" eaLnBrk="0" hangingPunct="0"/>
            <a:r>
              <a:rPr lang="en-US" altLang="en-US" sz="2400" b="1"/>
              <a:t>Resistance</a:t>
            </a:r>
          </a:p>
        </p:txBody>
      </p:sp>
      <p:grpSp>
        <p:nvGrpSpPr>
          <p:cNvPr id="23564" name="Group 16"/>
          <p:cNvGrpSpPr>
            <a:grpSpLocks/>
          </p:cNvGrpSpPr>
          <p:nvPr/>
        </p:nvGrpSpPr>
        <p:grpSpPr bwMode="auto">
          <a:xfrm>
            <a:off x="7246938" y="990600"/>
            <a:ext cx="1422400" cy="1219200"/>
            <a:chOff x="3840" y="384"/>
            <a:chExt cx="1008" cy="768"/>
          </a:xfrm>
        </p:grpSpPr>
        <p:sp>
          <p:nvSpPr>
            <p:cNvPr id="23586" name="Oval 17"/>
            <p:cNvSpPr>
              <a:spLocks noChangeArrowheads="1"/>
            </p:cNvSpPr>
            <p:nvPr/>
          </p:nvSpPr>
          <p:spPr bwMode="blackWhite">
            <a:xfrm>
              <a:off x="4368" y="384"/>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7" name="Oval 18"/>
            <p:cNvSpPr>
              <a:spLocks noChangeArrowheads="1"/>
            </p:cNvSpPr>
            <p:nvPr/>
          </p:nvSpPr>
          <p:spPr bwMode="blackWhite">
            <a:xfrm>
              <a:off x="4032" y="384"/>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8" name="Oval 19"/>
            <p:cNvSpPr>
              <a:spLocks noChangeArrowheads="1"/>
            </p:cNvSpPr>
            <p:nvPr/>
          </p:nvSpPr>
          <p:spPr bwMode="blackWhite">
            <a:xfrm>
              <a:off x="3840" y="480"/>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9" name="Oval 20"/>
            <p:cNvSpPr>
              <a:spLocks noChangeArrowheads="1"/>
            </p:cNvSpPr>
            <p:nvPr/>
          </p:nvSpPr>
          <p:spPr bwMode="blackWhite">
            <a:xfrm>
              <a:off x="4224" y="480"/>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90" name="Oval 21"/>
            <p:cNvSpPr>
              <a:spLocks noChangeArrowheads="1"/>
            </p:cNvSpPr>
            <p:nvPr/>
          </p:nvSpPr>
          <p:spPr bwMode="blackWhite">
            <a:xfrm>
              <a:off x="4416" y="528"/>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91" name="Oval 22"/>
            <p:cNvSpPr>
              <a:spLocks noChangeArrowheads="1"/>
            </p:cNvSpPr>
            <p:nvPr/>
          </p:nvSpPr>
          <p:spPr bwMode="blackWhite">
            <a:xfrm>
              <a:off x="4368" y="720"/>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92" name="Oval 23"/>
            <p:cNvSpPr>
              <a:spLocks noChangeArrowheads="1"/>
            </p:cNvSpPr>
            <p:nvPr/>
          </p:nvSpPr>
          <p:spPr bwMode="blackWhite">
            <a:xfrm>
              <a:off x="4032" y="672"/>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93" name="Rectangle 24"/>
            <p:cNvSpPr>
              <a:spLocks noChangeArrowheads="1"/>
            </p:cNvSpPr>
            <p:nvPr/>
          </p:nvSpPr>
          <p:spPr bwMode="auto">
            <a:xfrm>
              <a:off x="4080" y="624"/>
              <a:ext cx="5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2400" b="1"/>
                <a:t>Genes</a:t>
              </a:r>
              <a:endParaRPr lang="en-US" altLang="en-US" sz="2400"/>
            </a:p>
          </p:txBody>
        </p:sp>
      </p:grpSp>
      <p:cxnSp>
        <p:nvCxnSpPr>
          <p:cNvPr id="23565" name="AutoShape 25"/>
          <p:cNvCxnSpPr>
            <a:cxnSpLocks noChangeShapeType="1"/>
          </p:cNvCxnSpPr>
          <p:nvPr/>
        </p:nvCxnSpPr>
        <p:spPr bwMode="blackWhite">
          <a:xfrm rot="10800000" flipV="1">
            <a:off x="6629400" y="1447800"/>
            <a:ext cx="596900" cy="762000"/>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23566" name="Group 26"/>
          <p:cNvGrpSpPr>
            <a:grpSpLocks/>
          </p:cNvGrpSpPr>
          <p:nvPr/>
        </p:nvGrpSpPr>
        <p:grpSpPr bwMode="auto">
          <a:xfrm>
            <a:off x="406400" y="990600"/>
            <a:ext cx="1422400" cy="1219200"/>
            <a:chOff x="192" y="672"/>
            <a:chExt cx="1008" cy="768"/>
          </a:xfrm>
        </p:grpSpPr>
        <p:sp>
          <p:nvSpPr>
            <p:cNvPr id="23578" name="Oval 27"/>
            <p:cNvSpPr>
              <a:spLocks noChangeArrowheads="1"/>
            </p:cNvSpPr>
            <p:nvPr/>
          </p:nvSpPr>
          <p:spPr bwMode="blackWhite">
            <a:xfrm>
              <a:off x="720" y="672"/>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79" name="Oval 28"/>
            <p:cNvSpPr>
              <a:spLocks noChangeArrowheads="1"/>
            </p:cNvSpPr>
            <p:nvPr/>
          </p:nvSpPr>
          <p:spPr bwMode="blackWhite">
            <a:xfrm>
              <a:off x="384" y="672"/>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0" name="Oval 29"/>
            <p:cNvSpPr>
              <a:spLocks noChangeArrowheads="1"/>
            </p:cNvSpPr>
            <p:nvPr/>
          </p:nvSpPr>
          <p:spPr bwMode="blackWhite">
            <a:xfrm>
              <a:off x="192" y="768"/>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1" name="Oval 30"/>
            <p:cNvSpPr>
              <a:spLocks noChangeArrowheads="1"/>
            </p:cNvSpPr>
            <p:nvPr/>
          </p:nvSpPr>
          <p:spPr bwMode="blackWhite">
            <a:xfrm>
              <a:off x="576" y="768"/>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2" name="Oval 31"/>
            <p:cNvSpPr>
              <a:spLocks noChangeArrowheads="1"/>
            </p:cNvSpPr>
            <p:nvPr/>
          </p:nvSpPr>
          <p:spPr bwMode="blackWhite">
            <a:xfrm>
              <a:off x="768" y="816"/>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3" name="Oval 32"/>
            <p:cNvSpPr>
              <a:spLocks noChangeArrowheads="1"/>
            </p:cNvSpPr>
            <p:nvPr/>
          </p:nvSpPr>
          <p:spPr bwMode="blackWhite">
            <a:xfrm>
              <a:off x="720" y="1008"/>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4" name="Oval 33"/>
            <p:cNvSpPr>
              <a:spLocks noChangeArrowheads="1"/>
            </p:cNvSpPr>
            <p:nvPr/>
          </p:nvSpPr>
          <p:spPr bwMode="blackWhite">
            <a:xfrm>
              <a:off x="384" y="960"/>
              <a:ext cx="432" cy="432"/>
            </a:xfrm>
            <a:prstGeom prst="ellipse">
              <a:avLst/>
            </a:prstGeom>
            <a:gradFill rotWithShape="0">
              <a:gsLst>
                <a:gs pos="0">
                  <a:srgbClr val="CC9900"/>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85" name="Rectangle 34"/>
            <p:cNvSpPr>
              <a:spLocks noChangeArrowheads="1"/>
            </p:cNvSpPr>
            <p:nvPr/>
          </p:nvSpPr>
          <p:spPr bwMode="auto">
            <a:xfrm>
              <a:off x="432" y="912"/>
              <a:ext cx="5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2400" b="1"/>
                <a:t>Genes</a:t>
              </a:r>
              <a:endParaRPr lang="en-US" altLang="en-US" sz="2400"/>
            </a:p>
          </p:txBody>
        </p:sp>
      </p:grpSp>
      <p:grpSp>
        <p:nvGrpSpPr>
          <p:cNvPr id="23567" name="Group 35"/>
          <p:cNvGrpSpPr>
            <a:grpSpLocks/>
          </p:cNvGrpSpPr>
          <p:nvPr/>
        </p:nvGrpSpPr>
        <p:grpSpPr bwMode="auto">
          <a:xfrm>
            <a:off x="5961063" y="4800600"/>
            <a:ext cx="947737" cy="990600"/>
            <a:chOff x="1680" y="2688"/>
            <a:chExt cx="672" cy="624"/>
          </a:xfrm>
        </p:grpSpPr>
        <p:sp>
          <p:nvSpPr>
            <p:cNvPr id="23576" name="Oval 36"/>
            <p:cNvSpPr>
              <a:spLocks noChangeArrowheads="1"/>
            </p:cNvSpPr>
            <p:nvPr/>
          </p:nvSpPr>
          <p:spPr bwMode="blackWhite">
            <a:xfrm>
              <a:off x="1680" y="2688"/>
              <a:ext cx="672" cy="624"/>
            </a:xfrm>
            <a:prstGeom prst="ellipse">
              <a:avLst/>
            </a:prstGeom>
            <a:gradFill rotWithShape="0">
              <a:gsLst>
                <a:gs pos="0">
                  <a:srgbClr val="0099FF"/>
                </a:gs>
                <a:gs pos="100000">
                  <a:schemeClr val="bg2"/>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spAutoFit/>
            </a:bodyPr>
            <a:lstStyle/>
            <a:p>
              <a:endParaRPr lang="en-US" altLang="en-US" sz="3000"/>
            </a:p>
          </p:txBody>
        </p:sp>
        <p:sp>
          <p:nvSpPr>
            <p:cNvPr id="23577" name="Rectangle 37"/>
            <p:cNvSpPr>
              <a:spLocks noChangeArrowheads="1"/>
            </p:cNvSpPr>
            <p:nvPr/>
          </p:nvSpPr>
          <p:spPr bwMode="auto">
            <a:xfrm>
              <a:off x="1857" y="2909"/>
              <a:ext cx="31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t>IGT</a:t>
              </a:r>
              <a:endParaRPr lang="en-US" altLang="en-US" sz="2400"/>
            </a:p>
          </p:txBody>
        </p:sp>
      </p:grpSp>
      <p:sp>
        <p:nvSpPr>
          <p:cNvPr id="23568" name="Line 38"/>
          <p:cNvSpPr>
            <a:spLocks noChangeShapeType="1"/>
          </p:cNvSpPr>
          <p:nvPr/>
        </p:nvSpPr>
        <p:spPr bwMode="blackWhite">
          <a:xfrm>
            <a:off x="2709863" y="1524000"/>
            <a:ext cx="0" cy="609600"/>
          </a:xfrm>
          <a:prstGeom prst="line">
            <a:avLst/>
          </a:prstGeom>
          <a:noFill/>
          <a:ln w="190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69" name="Line 39"/>
          <p:cNvSpPr>
            <a:spLocks noChangeShapeType="1"/>
          </p:cNvSpPr>
          <p:nvPr/>
        </p:nvSpPr>
        <p:spPr bwMode="auto">
          <a:xfrm flipV="1">
            <a:off x="6434138" y="3429000"/>
            <a:ext cx="3175" cy="14319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282" name="Rectangle 40"/>
          <p:cNvSpPr>
            <a:spLocks noGrp="1" noChangeArrowheads="1"/>
          </p:cNvSpPr>
          <p:nvPr>
            <p:ph type="title"/>
          </p:nvPr>
        </p:nvSpPr>
        <p:spPr>
          <a:xfrm>
            <a:off x="685800" y="228600"/>
            <a:ext cx="8077200" cy="457200"/>
          </a:xfrm>
        </p:spPr>
        <p:txBody>
          <a:bodyPr>
            <a:noAutofit/>
          </a:bodyPr>
          <a:lstStyle/>
          <a:p>
            <a:pPr eaLnBrk="1" hangingPunct="1">
              <a:defRPr/>
            </a:pPr>
            <a:r>
              <a:rPr lang="en-US" sz="3600" dirty="0"/>
              <a:t>Type 2 Diabetes:  A Dual Defect Disease</a:t>
            </a:r>
          </a:p>
        </p:txBody>
      </p:sp>
      <p:sp>
        <p:nvSpPr>
          <p:cNvPr id="23571" name="Line 41"/>
          <p:cNvSpPr>
            <a:spLocks noChangeShapeType="1"/>
          </p:cNvSpPr>
          <p:nvPr/>
        </p:nvSpPr>
        <p:spPr bwMode="blackWhite">
          <a:xfrm flipH="1">
            <a:off x="1970088" y="1524000"/>
            <a:ext cx="7445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2" name="Line 42"/>
          <p:cNvSpPr>
            <a:spLocks noChangeShapeType="1"/>
          </p:cNvSpPr>
          <p:nvPr/>
        </p:nvSpPr>
        <p:spPr bwMode="blackWhite">
          <a:xfrm rot="16200000" flipH="1">
            <a:off x="2978944" y="5971381"/>
            <a:ext cx="0" cy="541338"/>
          </a:xfrm>
          <a:prstGeom prst="line">
            <a:avLst/>
          </a:prstGeom>
          <a:noFill/>
          <a:ln w="190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3" name="Line 43"/>
          <p:cNvSpPr>
            <a:spLocks noChangeShapeType="1"/>
          </p:cNvSpPr>
          <p:nvPr/>
        </p:nvSpPr>
        <p:spPr bwMode="blackWhite">
          <a:xfrm rot="-5400000">
            <a:off x="2403475" y="5929313"/>
            <a:ext cx="60960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4" name="Line 44"/>
          <p:cNvSpPr>
            <a:spLocks noChangeShapeType="1"/>
          </p:cNvSpPr>
          <p:nvPr/>
        </p:nvSpPr>
        <p:spPr bwMode="blackWhite">
          <a:xfrm rot="5400000">
            <a:off x="6150769" y="5971381"/>
            <a:ext cx="0" cy="541338"/>
          </a:xfrm>
          <a:prstGeom prst="line">
            <a:avLst/>
          </a:prstGeom>
          <a:noFill/>
          <a:ln w="190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5" name="Line 45"/>
          <p:cNvSpPr>
            <a:spLocks noChangeShapeType="1"/>
          </p:cNvSpPr>
          <p:nvPr/>
        </p:nvSpPr>
        <p:spPr bwMode="blackWhite">
          <a:xfrm rot="5400000" flipH="1">
            <a:off x="6116638" y="5929313"/>
            <a:ext cx="60960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73088" y="2665413"/>
            <a:ext cx="108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altLang="en-US" b="1"/>
              <a:t>Glucose</a:t>
            </a:r>
          </a:p>
          <a:p>
            <a:pPr algn="ctr" eaLnBrk="0" hangingPunct="0"/>
            <a:r>
              <a:rPr lang="en-US" altLang="en-US" b="1"/>
              <a:t>(mg/dL)</a:t>
            </a:r>
          </a:p>
        </p:txBody>
      </p:sp>
      <p:sp>
        <p:nvSpPr>
          <p:cNvPr id="24579" name="Rectangle 3"/>
          <p:cNvSpPr>
            <a:spLocks noChangeArrowheads="1"/>
          </p:cNvSpPr>
          <p:nvPr/>
        </p:nvSpPr>
        <p:spPr bwMode="blackWhite">
          <a:xfrm>
            <a:off x="2200275" y="2028825"/>
            <a:ext cx="5743575" cy="1755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000"/>
          </a:p>
        </p:txBody>
      </p:sp>
      <p:sp>
        <p:nvSpPr>
          <p:cNvPr id="24580" name="Line 4"/>
          <p:cNvSpPr>
            <a:spLocks noChangeShapeType="1"/>
          </p:cNvSpPr>
          <p:nvPr/>
        </p:nvSpPr>
        <p:spPr bwMode="auto">
          <a:xfrm flipV="1">
            <a:off x="2827338" y="5621338"/>
            <a:ext cx="1587"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Line 5"/>
          <p:cNvSpPr>
            <a:spLocks noChangeShapeType="1"/>
          </p:cNvSpPr>
          <p:nvPr/>
        </p:nvSpPr>
        <p:spPr bwMode="auto">
          <a:xfrm flipV="1">
            <a:off x="3448050"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Line 6"/>
          <p:cNvSpPr>
            <a:spLocks noChangeShapeType="1"/>
          </p:cNvSpPr>
          <p:nvPr/>
        </p:nvSpPr>
        <p:spPr bwMode="auto">
          <a:xfrm flipV="1">
            <a:off x="4081463" y="5621338"/>
            <a:ext cx="1587"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7"/>
          <p:cNvSpPr>
            <a:spLocks noChangeShapeType="1"/>
          </p:cNvSpPr>
          <p:nvPr/>
        </p:nvSpPr>
        <p:spPr bwMode="auto">
          <a:xfrm flipV="1">
            <a:off x="4702175"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flipV="1">
            <a:off x="5334000"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V="1">
            <a:off x="5954713" y="5621338"/>
            <a:ext cx="1587"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V="1">
            <a:off x="6588125"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flipV="1">
            <a:off x="7207250"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12"/>
          <p:cNvSpPr>
            <a:spLocks noChangeShapeType="1"/>
          </p:cNvSpPr>
          <p:nvPr/>
        </p:nvSpPr>
        <p:spPr bwMode="auto">
          <a:xfrm flipV="1">
            <a:off x="7839075"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Rectangle 13"/>
          <p:cNvSpPr>
            <a:spLocks noChangeArrowheads="1"/>
          </p:cNvSpPr>
          <p:nvPr/>
        </p:nvSpPr>
        <p:spPr bwMode="auto">
          <a:xfrm>
            <a:off x="1852613" y="3660775"/>
            <a:ext cx="347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50 –</a:t>
            </a:r>
          </a:p>
        </p:txBody>
      </p:sp>
      <p:sp>
        <p:nvSpPr>
          <p:cNvPr id="24590" name="Rectangle 14"/>
          <p:cNvSpPr>
            <a:spLocks noChangeArrowheads="1"/>
          </p:cNvSpPr>
          <p:nvPr/>
        </p:nvSpPr>
        <p:spPr bwMode="auto">
          <a:xfrm>
            <a:off x="1752600" y="3389313"/>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100 –</a:t>
            </a:r>
          </a:p>
        </p:txBody>
      </p:sp>
      <p:sp>
        <p:nvSpPr>
          <p:cNvPr id="24591" name="Rectangle 15"/>
          <p:cNvSpPr>
            <a:spLocks noChangeArrowheads="1"/>
          </p:cNvSpPr>
          <p:nvPr/>
        </p:nvSpPr>
        <p:spPr bwMode="auto">
          <a:xfrm>
            <a:off x="1752600" y="3117850"/>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150 –</a:t>
            </a:r>
          </a:p>
        </p:txBody>
      </p:sp>
      <p:sp>
        <p:nvSpPr>
          <p:cNvPr id="24592" name="Rectangle 16"/>
          <p:cNvSpPr>
            <a:spLocks noChangeArrowheads="1"/>
          </p:cNvSpPr>
          <p:nvPr/>
        </p:nvSpPr>
        <p:spPr bwMode="auto">
          <a:xfrm>
            <a:off x="1752600" y="2846388"/>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200 –</a:t>
            </a:r>
          </a:p>
        </p:txBody>
      </p:sp>
      <p:sp>
        <p:nvSpPr>
          <p:cNvPr id="24593" name="Rectangle 17"/>
          <p:cNvSpPr>
            <a:spLocks noChangeArrowheads="1"/>
          </p:cNvSpPr>
          <p:nvPr/>
        </p:nvSpPr>
        <p:spPr bwMode="auto">
          <a:xfrm>
            <a:off x="1752600" y="256222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250 –</a:t>
            </a:r>
          </a:p>
        </p:txBody>
      </p:sp>
      <p:sp>
        <p:nvSpPr>
          <p:cNvPr id="24594" name="Rectangle 18"/>
          <p:cNvSpPr>
            <a:spLocks noChangeArrowheads="1"/>
          </p:cNvSpPr>
          <p:nvPr/>
        </p:nvSpPr>
        <p:spPr bwMode="auto">
          <a:xfrm>
            <a:off x="1752600" y="2290763"/>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300 –</a:t>
            </a:r>
          </a:p>
        </p:txBody>
      </p:sp>
      <p:sp>
        <p:nvSpPr>
          <p:cNvPr id="24595" name="Rectangle 19"/>
          <p:cNvSpPr>
            <a:spLocks noChangeArrowheads="1"/>
          </p:cNvSpPr>
          <p:nvPr/>
        </p:nvSpPr>
        <p:spPr bwMode="auto">
          <a:xfrm>
            <a:off x="1752600" y="2017713"/>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350 –</a:t>
            </a:r>
          </a:p>
        </p:txBody>
      </p:sp>
      <p:sp>
        <p:nvSpPr>
          <p:cNvPr id="24596" name="Rectangle 20"/>
          <p:cNvSpPr>
            <a:spLocks noChangeArrowheads="1"/>
          </p:cNvSpPr>
          <p:nvPr/>
        </p:nvSpPr>
        <p:spPr bwMode="auto">
          <a:xfrm>
            <a:off x="1951038" y="5491163"/>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0 –</a:t>
            </a:r>
          </a:p>
        </p:txBody>
      </p:sp>
      <p:sp>
        <p:nvSpPr>
          <p:cNvPr id="24597" name="Rectangle 21"/>
          <p:cNvSpPr>
            <a:spLocks noChangeArrowheads="1"/>
          </p:cNvSpPr>
          <p:nvPr/>
        </p:nvSpPr>
        <p:spPr bwMode="auto">
          <a:xfrm>
            <a:off x="1852613" y="5191125"/>
            <a:ext cx="347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50 –</a:t>
            </a:r>
          </a:p>
        </p:txBody>
      </p:sp>
      <p:sp>
        <p:nvSpPr>
          <p:cNvPr id="24598" name="Rectangle 22"/>
          <p:cNvSpPr>
            <a:spLocks noChangeArrowheads="1"/>
          </p:cNvSpPr>
          <p:nvPr/>
        </p:nvSpPr>
        <p:spPr bwMode="auto">
          <a:xfrm>
            <a:off x="1752600" y="489267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100 –</a:t>
            </a:r>
          </a:p>
        </p:txBody>
      </p:sp>
      <p:sp>
        <p:nvSpPr>
          <p:cNvPr id="24599" name="Rectangle 23"/>
          <p:cNvSpPr>
            <a:spLocks noChangeArrowheads="1"/>
          </p:cNvSpPr>
          <p:nvPr/>
        </p:nvSpPr>
        <p:spPr bwMode="auto">
          <a:xfrm>
            <a:off x="1752600" y="459422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150 –</a:t>
            </a:r>
          </a:p>
        </p:txBody>
      </p:sp>
      <p:sp>
        <p:nvSpPr>
          <p:cNvPr id="24600" name="Rectangle 24"/>
          <p:cNvSpPr>
            <a:spLocks noChangeArrowheads="1"/>
          </p:cNvSpPr>
          <p:nvPr/>
        </p:nvSpPr>
        <p:spPr bwMode="auto">
          <a:xfrm>
            <a:off x="1752600" y="429577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200 –</a:t>
            </a:r>
          </a:p>
        </p:txBody>
      </p:sp>
      <p:sp>
        <p:nvSpPr>
          <p:cNvPr id="24601" name="Rectangle 25"/>
          <p:cNvSpPr>
            <a:spLocks noChangeArrowheads="1"/>
          </p:cNvSpPr>
          <p:nvPr/>
        </p:nvSpPr>
        <p:spPr bwMode="auto">
          <a:xfrm>
            <a:off x="1752600" y="399732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250 –</a:t>
            </a:r>
          </a:p>
        </p:txBody>
      </p:sp>
      <p:sp>
        <p:nvSpPr>
          <p:cNvPr id="24602" name="Rectangle 26"/>
          <p:cNvSpPr>
            <a:spLocks noChangeArrowheads="1"/>
          </p:cNvSpPr>
          <p:nvPr/>
        </p:nvSpPr>
        <p:spPr bwMode="auto">
          <a:xfrm>
            <a:off x="2697163" y="5767388"/>
            <a:ext cx="258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-10</a:t>
            </a:r>
          </a:p>
        </p:txBody>
      </p:sp>
      <p:sp>
        <p:nvSpPr>
          <p:cNvPr id="24603" name="Rectangle 27"/>
          <p:cNvSpPr>
            <a:spLocks noChangeArrowheads="1"/>
          </p:cNvSpPr>
          <p:nvPr/>
        </p:nvSpPr>
        <p:spPr bwMode="auto">
          <a:xfrm>
            <a:off x="3362325" y="5767388"/>
            <a:ext cx="157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-5</a:t>
            </a:r>
          </a:p>
        </p:txBody>
      </p:sp>
      <p:sp>
        <p:nvSpPr>
          <p:cNvPr id="24604" name="Rectangle 28"/>
          <p:cNvSpPr>
            <a:spLocks noChangeArrowheads="1"/>
          </p:cNvSpPr>
          <p:nvPr/>
        </p:nvSpPr>
        <p:spPr bwMode="auto">
          <a:xfrm>
            <a:off x="4068763" y="576738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0</a:t>
            </a:r>
          </a:p>
        </p:txBody>
      </p:sp>
      <p:sp>
        <p:nvSpPr>
          <p:cNvPr id="24605" name="Rectangle 29"/>
          <p:cNvSpPr>
            <a:spLocks noChangeArrowheads="1"/>
          </p:cNvSpPr>
          <p:nvPr/>
        </p:nvSpPr>
        <p:spPr bwMode="auto">
          <a:xfrm>
            <a:off x="4646613" y="576738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5</a:t>
            </a:r>
          </a:p>
        </p:txBody>
      </p:sp>
      <p:sp>
        <p:nvSpPr>
          <p:cNvPr id="24606" name="Rectangle 30"/>
          <p:cNvSpPr>
            <a:spLocks noChangeArrowheads="1"/>
          </p:cNvSpPr>
          <p:nvPr/>
        </p:nvSpPr>
        <p:spPr bwMode="auto">
          <a:xfrm>
            <a:off x="5216525"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10</a:t>
            </a:r>
          </a:p>
        </p:txBody>
      </p:sp>
      <p:sp>
        <p:nvSpPr>
          <p:cNvPr id="24607" name="Rectangle 31"/>
          <p:cNvSpPr>
            <a:spLocks noChangeArrowheads="1"/>
          </p:cNvSpPr>
          <p:nvPr/>
        </p:nvSpPr>
        <p:spPr bwMode="auto">
          <a:xfrm>
            <a:off x="5837238"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15</a:t>
            </a:r>
          </a:p>
        </p:txBody>
      </p:sp>
      <p:sp>
        <p:nvSpPr>
          <p:cNvPr id="24608" name="Rectangle 32"/>
          <p:cNvSpPr>
            <a:spLocks noChangeArrowheads="1"/>
          </p:cNvSpPr>
          <p:nvPr/>
        </p:nvSpPr>
        <p:spPr bwMode="auto">
          <a:xfrm>
            <a:off x="6459538"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20</a:t>
            </a:r>
          </a:p>
        </p:txBody>
      </p:sp>
      <p:sp>
        <p:nvSpPr>
          <p:cNvPr id="24609" name="Rectangle 33"/>
          <p:cNvSpPr>
            <a:spLocks noChangeArrowheads="1"/>
          </p:cNvSpPr>
          <p:nvPr/>
        </p:nvSpPr>
        <p:spPr bwMode="auto">
          <a:xfrm>
            <a:off x="7091363"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25</a:t>
            </a:r>
          </a:p>
        </p:txBody>
      </p:sp>
      <p:sp>
        <p:nvSpPr>
          <p:cNvPr id="24610" name="Rectangle 34"/>
          <p:cNvSpPr>
            <a:spLocks noChangeArrowheads="1"/>
          </p:cNvSpPr>
          <p:nvPr/>
        </p:nvSpPr>
        <p:spPr bwMode="auto">
          <a:xfrm>
            <a:off x="7710488"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30</a:t>
            </a:r>
          </a:p>
        </p:txBody>
      </p:sp>
      <p:sp>
        <p:nvSpPr>
          <p:cNvPr id="24611" name="Rectangle 35"/>
          <p:cNvSpPr>
            <a:spLocks noChangeArrowheads="1"/>
          </p:cNvSpPr>
          <p:nvPr/>
        </p:nvSpPr>
        <p:spPr bwMode="auto">
          <a:xfrm>
            <a:off x="3759200" y="5957888"/>
            <a:ext cx="2574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altLang="en-US" b="1"/>
              <a:t>Years of Diabetes</a:t>
            </a:r>
          </a:p>
        </p:txBody>
      </p:sp>
      <p:sp>
        <p:nvSpPr>
          <p:cNvPr id="24612" name="Rectangle 37"/>
          <p:cNvSpPr>
            <a:spLocks noChangeArrowheads="1"/>
          </p:cNvSpPr>
          <p:nvPr/>
        </p:nvSpPr>
        <p:spPr bwMode="auto">
          <a:xfrm>
            <a:off x="541338" y="4313238"/>
            <a:ext cx="1149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altLang="en-US" b="1"/>
              <a:t>Relative</a:t>
            </a:r>
            <a:br>
              <a:rPr lang="en-US" altLang="en-US" b="1"/>
            </a:br>
            <a:r>
              <a:rPr lang="en-US" altLang="en-US" b="1"/>
              <a:t>Function</a:t>
            </a:r>
            <a:br>
              <a:rPr lang="en-US" altLang="en-US" b="1"/>
            </a:br>
            <a:r>
              <a:rPr lang="en-US" altLang="en-US" b="1"/>
              <a:t>(%)</a:t>
            </a:r>
          </a:p>
        </p:txBody>
      </p:sp>
      <p:grpSp>
        <p:nvGrpSpPr>
          <p:cNvPr id="2" name="Group 38"/>
          <p:cNvGrpSpPr>
            <a:grpSpLocks/>
          </p:cNvGrpSpPr>
          <p:nvPr/>
        </p:nvGrpSpPr>
        <p:grpSpPr bwMode="auto">
          <a:xfrm>
            <a:off x="2493963" y="2143125"/>
            <a:ext cx="5610225" cy="1435100"/>
            <a:chOff x="1571" y="1242"/>
            <a:chExt cx="3534" cy="904"/>
          </a:xfrm>
        </p:grpSpPr>
        <p:sp>
          <p:nvSpPr>
            <p:cNvPr id="24640" name="Rectangle 39"/>
            <p:cNvSpPr>
              <a:spLocks noChangeArrowheads="1"/>
            </p:cNvSpPr>
            <p:nvPr/>
          </p:nvSpPr>
          <p:spPr bwMode="auto">
            <a:xfrm>
              <a:off x="4037" y="1611"/>
              <a:ext cx="10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en-US" sz="1400" b="1"/>
                <a:t>Fasting Glucose</a:t>
              </a:r>
            </a:p>
          </p:txBody>
        </p:sp>
        <p:sp>
          <p:nvSpPr>
            <p:cNvPr id="24641" name="Rectangle 40"/>
            <p:cNvSpPr>
              <a:spLocks noChangeArrowheads="1"/>
            </p:cNvSpPr>
            <p:nvPr/>
          </p:nvSpPr>
          <p:spPr bwMode="auto">
            <a:xfrm>
              <a:off x="2951" y="1299"/>
              <a:ext cx="120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en-US" sz="1400" b="1"/>
                <a:t>Postmeal Glucose</a:t>
              </a:r>
            </a:p>
          </p:txBody>
        </p:sp>
        <p:sp>
          <p:nvSpPr>
            <p:cNvPr id="24642" name="Freeform 41"/>
            <p:cNvSpPr>
              <a:spLocks/>
            </p:cNvSpPr>
            <p:nvPr/>
          </p:nvSpPr>
          <p:spPr bwMode="auto">
            <a:xfrm>
              <a:off x="1571" y="1407"/>
              <a:ext cx="3165" cy="739"/>
            </a:xfrm>
            <a:custGeom>
              <a:avLst/>
              <a:gdLst>
                <a:gd name="T0" fmla="*/ 0 w 3624"/>
                <a:gd name="T1" fmla="*/ 591 h 760"/>
                <a:gd name="T2" fmla="*/ 69 w 3624"/>
                <a:gd name="T3" fmla="*/ 579 h 760"/>
                <a:gd name="T4" fmla="*/ 102 w 3624"/>
                <a:gd name="T5" fmla="*/ 579 h 760"/>
                <a:gd name="T6" fmla="*/ 134 w 3624"/>
                <a:gd name="T7" fmla="*/ 566 h 760"/>
                <a:gd name="T8" fmla="*/ 168 w 3624"/>
                <a:gd name="T9" fmla="*/ 548 h 760"/>
                <a:gd name="T10" fmla="*/ 202 w 3624"/>
                <a:gd name="T11" fmla="*/ 529 h 760"/>
                <a:gd name="T12" fmla="*/ 234 w 3624"/>
                <a:gd name="T13" fmla="*/ 510 h 760"/>
                <a:gd name="T14" fmla="*/ 268 w 3624"/>
                <a:gd name="T15" fmla="*/ 491 h 760"/>
                <a:gd name="T16" fmla="*/ 300 w 3624"/>
                <a:gd name="T17" fmla="*/ 485 h 760"/>
                <a:gd name="T18" fmla="*/ 334 w 3624"/>
                <a:gd name="T19" fmla="*/ 478 h 760"/>
                <a:gd name="T20" fmla="*/ 369 w 3624"/>
                <a:gd name="T21" fmla="*/ 478 h 760"/>
                <a:gd name="T22" fmla="*/ 403 w 3624"/>
                <a:gd name="T23" fmla="*/ 466 h 760"/>
                <a:gd name="T24" fmla="*/ 435 w 3624"/>
                <a:gd name="T25" fmla="*/ 448 h 760"/>
                <a:gd name="T26" fmla="*/ 471 w 3624"/>
                <a:gd name="T27" fmla="*/ 423 h 760"/>
                <a:gd name="T28" fmla="*/ 503 w 3624"/>
                <a:gd name="T29" fmla="*/ 398 h 760"/>
                <a:gd name="T30" fmla="*/ 537 w 3624"/>
                <a:gd name="T31" fmla="*/ 372 h 760"/>
                <a:gd name="T32" fmla="*/ 603 w 3624"/>
                <a:gd name="T33" fmla="*/ 335 h 760"/>
                <a:gd name="T34" fmla="*/ 669 w 3624"/>
                <a:gd name="T35" fmla="*/ 292 h 760"/>
                <a:gd name="T36" fmla="*/ 736 w 3624"/>
                <a:gd name="T37" fmla="*/ 236 h 760"/>
                <a:gd name="T38" fmla="*/ 804 w 3624"/>
                <a:gd name="T39" fmla="*/ 181 h 760"/>
                <a:gd name="T40" fmla="*/ 870 w 3624"/>
                <a:gd name="T41" fmla="*/ 124 h 760"/>
                <a:gd name="T42" fmla="*/ 903 w 3624"/>
                <a:gd name="T43" fmla="*/ 93 h 760"/>
                <a:gd name="T44" fmla="*/ 936 w 3624"/>
                <a:gd name="T45" fmla="*/ 70 h 760"/>
                <a:gd name="T46" fmla="*/ 969 w 3624"/>
                <a:gd name="T47" fmla="*/ 50 h 760"/>
                <a:gd name="T48" fmla="*/ 1003 w 3624"/>
                <a:gd name="T49" fmla="*/ 31 h 760"/>
                <a:gd name="T50" fmla="*/ 1071 w 3624"/>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4"/>
                <a:gd name="T79" fmla="*/ 0 h 760"/>
                <a:gd name="T80" fmla="*/ 3624 w 3624"/>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4" h="760">
                  <a:moveTo>
                    <a:pt x="0" y="760"/>
                  </a:moveTo>
                  <a:lnTo>
                    <a:pt x="232" y="744"/>
                  </a:lnTo>
                  <a:lnTo>
                    <a:pt x="344" y="744"/>
                  </a:lnTo>
                  <a:lnTo>
                    <a:pt x="456" y="728"/>
                  </a:lnTo>
                  <a:lnTo>
                    <a:pt x="568" y="704"/>
                  </a:lnTo>
                  <a:lnTo>
                    <a:pt x="680" y="680"/>
                  </a:lnTo>
                  <a:lnTo>
                    <a:pt x="792" y="656"/>
                  </a:lnTo>
                  <a:lnTo>
                    <a:pt x="904" y="632"/>
                  </a:lnTo>
                  <a:lnTo>
                    <a:pt x="1016" y="624"/>
                  </a:lnTo>
                  <a:lnTo>
                    <a:pt x="1128" y="616"/>
                  </a:lnTo>
                  <a:lnTo>
                    <a:pt x="1248" y="616"/>
                  </a:lnTo>
                  <a:lnTo>
                    <a:pt x="1360" y="600"/>
                  </a:lnTo>
                  <a:lnTo>
                    <a:pt x="1472" y="576"/>
                  </a:lnTo>
                  <a:lnTo>
                    <a:pt x="1592" y="544"/>
                  </a:lnTo>
                  <a:lnTo>
                    <a:pt x="1704" y="512"/>
                  </a:lnTo>
                  <a:lnTo>
                    <a:pt x="1816" y="480"/>
                  </a:lnTo>
                  <a:lnTo>
                    <a:pt x="2040" y="432"/>
                  </a:lnTo>
                  <a:lnTo>
                    <a:pt x="2264" y="376"/>
                  </a:lnTo>
                  <a:lnTo>
                    <a:pt x="2488" y="304"/>
                  </a:lnTo>
                  <a:lnTo>
                    <a:pt x="2720" y="232"/>
                  </a:lnTo>
                  <a:lnTo>
                    <a:pt x="2944" y="160"/>
                  </a:lnTo>
                  <a:lnTo>
                    <a:pt x="3056" y="120"/>
                  </a:lnTo>
                  <a:lnTo>
                    <a:pt x="3168" y="88"/>
                  </a:lnTo>
                  <a:lnTo>
                    <a:pt x="3280" y="64"/>
                  </a:lnTo>
                  <a:lnTo>
                    <a:pt x="3392" y="40"/>
                  </a:lnTo>
                  <a:lnTo>
                    <a:pt x="3624" y="0"/>
                  </a:ln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3" name="Freeform 42"/>
            <p:cNvSpPr>
              <a:spLocks/>
            </p:cNvSpPr>
            <p:nvPr/>
          </p:nvSpPr>
          <p:spPr bwMode="auto">
            <a:xfrm>
              <a:off x="1571" y="1242"/>
              <a:ext cx="3165" cy="864"/>
            </a:xfrm>
            <a:custGeom>
              <a:avLst/>
              <a:gdLst>
                <a:gd name="T0" fmla="*/ 0 w 3624"/>
                <a:gd name="T1" fmla="*/ 694 h 888"/>
                <a:gd name="T2" fmla="*/ 34 w 3624"/>
                <a:gd name="T3" fmla="*/ 687 h 888"/>
                <a:gd name="T4" fmla="*/ 69 w 3624"/>
                <a:gd name="T5" fmla="*/ 687 h 888"/>
                <a:gd name="T6" fmla="*/ 102 w 3624"/>
                <a:gd name="T7" fmla="*/ 681 h 888"/>
                <a:gd name="T8" fmla="*/ 118 w 3624"/>
                <a:gd name="T9" fmla="*/ 675 h 888"/>
                <a:gd name="T10" fmla="*/ 134 w 3624"/>
                <a:gd name="T11" fmla="*/ 663 h 888"/>
                <a:gd name="T12" fmla="*/ 151 w 3624"/>
                <a:gd name="T13" fmla="*/ 644 h 888"/>
                <a:gd name="T14" fmla="*/ 168 w 3624"/>
                <a:gd name="T15" fmla="*/ 626 h 888"/>
                <a:gd name="T16" fmla="*/ 202 w 3624"/>
                <a:gd name="T17" fmla="*/ 568 h 888"/>
                <a:gd name="T18" fmla="*/ 234 w 3624"/>
                <a:gd name="T19" fmla="*/ 513 h 888"/>
                <a:gd name="T20" fmla="*/ 250 w 3624"/>
                <a:gd name="T21" fmla="*/ 487 h 888"/>
                <a:gd name="T22" fmla="*/ 268 w 3624"/>
                <a:gd name="T23" fmla="*/ 469 h 888"/>
                <a:gd name="T24" fmla="*/ 300 w 3624"/>
                <a:gd name="T25" fmla="*/ 444 h 888"/>
                <a:gd name="T26" fmla="*/ 334 w 3624"/>
                <a:gd name="T27" fmla="*/ 438 h 888"/>
                <a:gd name="T28" fmla="*/ 369 w 3624"/>
                <a:gd name="T29" fmla="*/ 431 h 888"/>
                <a:gd name="T30" fmla="*/ 403 w 3624"/>
                <a:gd name="T31" fmla="*/ 419 h 888"/>
                <a:gd name="T32" fmla="*/ 471 w 3624"/>
                <a:gd name="T33" fmla="*/ 393 h 888"/>
                <a:gd name="T34" fmla="*/ 537 w 3624"/>
                <a:gd name="T35" fmla="*/ 362 h 888"/>
                <a:gd name="T36" fmla="*/ 603 w 3624"/>
                <a:gd name="T37" fmla="*/ 319 h 888"/>
                <a:gd name="T38" fmla="*/ 669 w 3624"/>
                <a:gd name="T39" fmla="*/ 274 h 888"/>
                <a:gd name="T40" fmla="*/ 736 w 3624"/>
                <a:gd name="T41" fmla="*/ 237 h 888"/>
                <a:gd name="T42" fmla="*/ 804 w 3624"/>
                <a:gd name="T43" fmla="*/ 193 h 888"/>
                <a:gd name="T44" fmla="*/ 837 w 3624"/>
                <a:gd name="T45" fmla="*/ 168 h 888"/>
                <a:gd name="T46" fmla="*/ 870 w 3624"/>
                <a:gd name="T47" fmla="*/ 138 h 888"/>
                <a:gd name="T48" fmla="*/ 903 w 3624"/>
                <a:gd name="T49" fmla="*/ 107 h 888"/>
                <a:gd name="T50" fmla="*/ 936 w 3624"/>
                <a:gd name="T51" fmla="*/ 82 h 888"/>
                <a:gd name="T52" fmla="*/ 1003 w 3624"/>
                <a:gd name="T53" fmla="*/ 39 h 888"/>
                <a:gd name="T54" fmla="*/ 1071 w 3624"/>
                <a:gd name="T55" fmla="*/ 0 h 8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4"/>
                <a:gd name="T85" fmla="*/ 0 h 888"/>
                <a:gd name="T86" fmla="*/ 3624 w 3624"/>
                <a:gd name="T87" fmla="*/ 888 h 8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4" h="888">
                  <a:moveTo>
                    <a:pt x="0" y="888"/>
                  </a:moveTo>
                  <a:lnTo>
                    <a:pt x="112" y="880"/>
                  </a:lnTo>
                  <a:lnTo>
                    <a:pt x="232" y="880"/>
                  </a:lnTo>
                  <a:lnTo>
                    <a:pt x="344" y="872"/>
                  </a:lnTo>
                  <a:lnTo>
                    <a:pt x="400" y="864"/>
                  </a:lnTo>
                  <a:lnTo>
                    <a:pt x="456" y="848"/>
                  </a:lnTo>
                  <a:lnTo>
                    <a:pt x="512" y="824"/>
                  </a:lnTo>
                  <a:lnTo>
                    <a:pt x="568" y="800"/>
                  </a:lnTo>
                  <a:lnTo>
                    <a:pt x="680" y="728"/>
                  </a:lnTo>
                  <a:lnTo>
                    <a:pt x="792" y="656"/>
                  </a:lnTo>
                  <a:lnTo>
                    <a:pt x="848" y="624"/>
                  </a:lnTo>
                  <a:lnTo>
                    <a:pt x="904" y="600"/>
                  </a:lnTo>
                  <a:lnTo>
                    <a:pt x="1016" y="568"/>
                  </a:lnTo>
                  <a:lnTo>
                    <a:pt x="1128" y="560"/>
                  </a:lnTo>
                  <a:lnTo>
                    <a:pt x="1248" y="552"/>
                  </a:lnTo>
                  <a:lnTo>
                    <a:pt x="1360" y="536"/>
                  </a:lnTo>
                  <a:lnTo>
                    <a:pt x="1592" y="504"/>
                  </a:lnTo>
                  <a:lnTo>
                    <a:pt x="1816" y="464"/>
                  </a:lnTo>
                  <a:lnTo>
                    <a:pt x="2040" y="408"/>
                  </a:lnTo>
                  <a:lnTo>
                    <a:pt x="2264" y="352"/>
                  </a:lnTo>
                  <a:lnTo>
                    <a:pt x="2488" y="304"/>
                  </a:lnTo>
                  <a:lnTo>
                    <a:pt x="2720" y="248"/>
                  </a:lnTo>
                  <a:lnTo>
                    <a:pt x="2832" y="216"/>
                  </a:lnTo>
                  <a:lnTo>
                    <a:pt x="2944" y="176"/>
                  </a:lnTo>
                  <a:lnTo>
                    <a:pt x="3056" y="136"/>
                  </a:lnTo>
                  <a:lnTo>
                    <a:pt x="3168" y="104"/>
                  </a:lnTo>
                  <a:lnTo>
                    <a:pt x="3392" y="48"/>
                  </a:lnTo>
                  <a:lnTo>
                    <a:pt x="3624" y="0"/>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43"/>
          <p:cNvGrpSpPr>
            <a:grpSpLocks/>
          </p:cNvGrpSpPr>
          <p:nvPr/>
        </p:nvGrpSpPr>
        <p:grpSpPr bwMode="auto">
          <a:xfrm>
            <a:off x="4081463" y="2030413"/>
            <a:ext cx="4762" cy="3597275"/>
            <a:chOff x="2571" y="1171"/>
            <a:chExt cx="3" cy="2266"/>
          </a:xfrm>
        </p:grpSpPr>
        <p:sp>
          <p:nvSpPr>
            <p:cNvPr id="24638" name="Line 44"/>
            <p:cNvSpPr>
              <a:spLocks noChangeShapeType="1"/>
            </p:cNvSpPr>
            <p:nvPr/>
          </p:nvSpPr>
          <p:spPr bwMode="auto">
            <a:xfrm>
              <a:off x="2571" y="1171"/>
              <a:ext cx="0" cy="2266"/>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9" name="Line 45"/>
            <p:cNvSpPr>
              <a:spLocks noChangeShapeType="1"/>
            </p:cNvSpPr>
            <p:nvPr/>
          </p:nvSpPr>
          <p:spPr bwMode="auto">
            <a:xfrm flipV="1">
              <a:off x="2574" y="2012"/>
              <a:ext cx="0" cy="1098"/>
            </a:xfrm>
            <a:prstGeom prst="line">
              <a:avLst/>
            </a:prstGeom>
            <a:noFill/>
            <a:ln w="57150">
              <a:solidFill>
                <a:srgbClr val="FFFF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615" name="Group 46"/>
          <p:cNvGrpSpPr>
            <a:grpSpLocks/>
          </p:cNvGrpSpPr>
          <p:nvPr/>
        </p:nvGrpSpPr>
        <p:grpSpPr bwMode="auto">
          <a:xfrm>
            <a:off x="2505075" y="3497263"/>
            <a:ext cx="488950" cy="87312"/>
            <a:chOff x="1734" y="1896"/>
            <a:chExt cx="354" cy="56"/>
          </a:xfrm>
        </p:grpSpPr>
        <p:sp>
          <p:nvSpPr>
            <p:cNvPr id="24636" name="Freeform 47"/>
            <p:cNvSpPr>
              <a:spLocks/>
            </p:cNvSpPr>
            <p:nvPr/>
          </p:nvSpPr>
          <p:spPr bwMode="auto">
            <a:xfrm>
              <a:off x="1734" y="1896"/>
              <a:ext cx="348" cy="12"/>
            </a:xfrm>
            <a:custGeom>
              <a:avLst/>
              <a:gdLst>
                <a:gd name="T0" fmla="*/ 0 w 348"/>
                <a:gd name="T1" fmla="*/ 12 h 12"/>
                <a:gd name="T2" fmla="*/ 126 w 348"/>
                <a:gd name="T3" fmla="*/ 0 h 12"/>
                <a:gd name="T4" fmla="*/ 348 w 348"/>
                <a:gd name="T5" fmla="*/ 0 h 12"/>
                <a:gd name="T6" fmla="*/ 0 60000 65536"/>
                <a:gd name="T7" fmla="*/ 0 60000 65536"/>
                <a:gd name="T8" fmla="*/ 0 60000 65536"/>
                <a:gd name="T9" fmla="*/ 0 w 348"/>
                <a:gd name="T10" fmla="*/ 0 h 12"/>
                <a:gd name="T11" fmla="*/ 348 w 348"/>
                <a:gd name="T12" fmla="*/ 12 h 12"/>
              </a:gdLst>
              <a:ahLst/>
              <a:cxnLst>
                <a:cxn ang="T6">
                  <a:pos x="T0" y="T1"/>
                </a:cxn>
                <a:cxn ang="T7">
                  <a:pos x="T2" y="T3"/>
                </a:cxn>
                <a:cxn ang="T8">
                  <a:pos x="T4" y="T5"/>
                </a:cxn>
              </a:cxnLst>
              <a:rect l="T9" t="T10" r="T11" b="T12"/>
              <a:pathLst>
                <a:path w="348" h="12">
                  <a:moveTo>
                    <a:pt x="0" y="12"/>
                  </a:moveTo>
                  <a:lnTo>
                    <a:pt x="126" y="0"/>
                  </a:lnTo>
                  <a:lnTo>
                    <a:pt x="348" y="0"/>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37" name="Freeform 48"/>
            <p:cNvSpPr>
              <a:spLocks/>
            </p:cNvSpPr>
            <p:nvPr/>
          </p:nvSpPr>
          <p:spPr bwMode="auto">
            <a:xfrm>
              <a:off x="1736" y="1932"/>
              <a:ext cx="352" cy="20"/>
            </a:xfrm>
            <a:custGeom>
              <a:avLst/>
              <a:gdLst>
                <a:gd name="T0" fmla="*/ 0 w 352"/>
                <a:gd name="T1" fmla="*/ 20 h 20"/>
                <a:gd name="T2" fmla="*/ 60 w 352"/>
                <a:gd name="T3" fmla="*/ 16 h 20"/>
                <a:gd name="T4" fmla="*/ 108 w 352"/>
                <a:gd name="T5" fmla="*/ 8 h 20"/>
                <a:gd name="T6" fmla="*/ 168 w 352"/>
                <a:gd name="T7" fmla="*/ 4 h 20"/>
                <a:gd name="T8" fmla="*/ 236 w 352"/>
                <a:gd name="T9" fmla="*/ 0 h 20"/>
                <a:gd name="T10" fmla="*/ 352 w 352"/>
                <a:gd name="T11" fmla="*/ 0 h 20"/>
                <a:gd name="T12" fmla="*/ 0 60000 65536"/>
                <a:gd name="T13" fmla="*/ 0 60000 65536"/>
                <a:gd name="T14" fmla="*/ 0 60000 65536"/>
                <a:gd name="T15" fmla="*/ 0 60000 65536"/>
                <a:gd name="T16" fmla="*/ 0 60000 65536"/>
                <a:gd name="T17" fmla="*/ 0 60000 65536"/>
                <a:gd name="T18" fmla="*/ 0 w 352"/>
                <a:gd name="T19" fmla="*/ 0 h 20"/>
                <a:gd name="T20" fmla="*/ 352 w 35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52" h="20">
                  <a:moveTo>
                    <a:pt x="0" y="20"/>
                  </a:moveTo>
                  <a:lnTo>
                    <a:pt x="60" y="16"/>
                  </a:lnTo>
                  <a:lnTo>
                    <a:pt x="108" y="8"/>
                  </a:lnTo>
                  <a:lnTo>
                    <a:pt x="168" y="4"/>
                  </a:lnTo>
                  <a:lnTo>
                    <a:pt x="236" y="0"/>
                  </a:lnTo>
                  <a:lnTo>
                    <a:pt x="352" y="0"/>
                  </a:ln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616" name="Line 49"/>
          <p:cNvSpPr>
            <a:spLocks noChangeShapeType="1"/>
          </p:cNvSpPr>
          <p:nvPr/>
        </p:nvSpPr>
        <p:spPr bwMode="auto">
          <a:xfrm>
            <a:off x="4238625" y="1727200"/>
            <a:ext cx="206375" cy="0"/>
          </a:xfrm>
          <a:prstGeom prst="line">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17" name="Freeform 50"/>
          <p:cNvSpPr>
            <a:spLocks/>
          </p:cNvSpPr>
          <p:nvPr/>
        </p:nvSpPr>
        <p:spPr bwMode="auto">
          <a:xfrm>
            <a:off x="5818188" y="1724025"/>
            <a:ext cx="260350" cy="4763"/>
          </a:xfrm>
          <a:custGeom>
            <a:avLst/>
            <a:gdLst>
              <a:gd name="T0" fmla="*/ 0 w 164"/>
              <a:gd name="T1" fmla="*/ 0 h 3"/>
              <a:gd name="T2" fmla="*/ 2147483647 w 164"/>
              <a:gd name="T3" fmla="*/ 2147483647 h 3"/>
              <a:gd name="T4" fmla="*/ 0 60000 65536"/>
              <a:gd name="T5" fmla="*/ 0 60000 65536"/>
            </a:gdLst>
            <a:ahLst/>
            <a:cxnLst>
              <a:cxn ang="T4">
                <a:pos x="T0" y="T1"/>
              </a:cxn>
              <a:cxn ang="T5">
                <a:pos x="T2" y="T3"/>
              </a:cxn>
            </a:cxnLst>
            <a:rect l="0" t="0" r="r" b="b"/>
            <a:pathLst>
              <a:path w="164" h="3">
                <a:moveTo>
                  <a:pt x="0" y="0"/>
                </a:moveTo>
                <a:lnTo>
                  <a:pt x="164" y="3"/>
                </a:lnTo>
              </a:path>
            </a:pathLst>
          </a:custGeom>
          <a:noFill/>
          <a:ln w="38100" cmpd="sng">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8" name="Line 51"/>
          <p:cNvSpPr>
            <a:spLocks noChangeShapeType="1"/>
          </p:cNvSpPr>
          <p:nvPr/>
        </p:nvSpPr>
        <p:spPr bwMode="auto">
          <a:xfrm>
            <a:off x="3195638" y="1727200"/>
            <a:ext cx="225425" cy="0"/>
          </a:xfrm>
          <a:prstGeom prst="line">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8772" name="Rectangle 52"/>
          <p:cNvSpPr>
            <a:spLocks noChangeArrowheads="1"/>
          </p:cNvSpPr>
          <p:nvPr/>
        </p:nvSpPr>
        <p:spPr bwMode="auto">
          <a:xfrm>
            <a:off x="2185988" y="1574800"/>
            <a:ext cx="841375" cy="3079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a:t>Obesity</a:t>
            </a:r>
            <a:endParaRPr lang="en-US" sz="1400" b="1">
              <a:effectLst>
                <a:outerShdw blurRad="38100" dist="38100" dir="2700000" algn="tl">
                  <a:srgbClr val="000000"/>
                </a:outerShdw>
              </a:effectLst>
            </a:endParaRPr>
          </a:p>
        </p:txBody>
      </p:sp>
      <p:sp>
        <p:nvSpPr>
          <p:cNvPr id="158773" name="Rectangle 53"/>
          <p:cNvSpPr>
            <a:spLocks noChangeArrowheads="1"/>
          </p:cNvSpPr>
          <p:nvPr/>
        </p:nvSpPr>
        <p:spPr bwMode="auto">
          <a:xfrm>
            <a:off x="3511550" y="1574800"/>
            <a:ext cx="554038" cy="3079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a:t>IFG*</a:t>
            </a:r>
            <a:endParaRPr lang="en-US" sz="1400" b="1">
              <a:effectLst>
                <a:outerShdw blurRad="38100" dist="38100" dir="2700000" algn="tl">
                  <a:srgbClr val="000000"/>
                </a:outerShdw>
              </a:effectLst>
            </a:endParaRPr>
          </a:p>
        </p:txBody>
      </p:sp>
      <p:sp>
        <p:nvSpPr>
          <p:cNvPr id="158774" name="Rectangle 54"/>
          <p:cNvSpPr>
            <a:spLocks noChangeArrowheads="1"/>
          </p:cNvSpPr>
          <p:nvPr/>
        </p:nvSpPr>
        <p:spPr bwMode="auto">
          <a:xfrm>
            <a:off x="4564063" y="1574800"/>
            <a:ext cx="931862" cy="3079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a:t>Diabetes</a:t>
            </a:r>
            <a:endParaRPr lang="en-US" sz="1400" b="1">
              <a:effectLst>
                <a:outerShdw blurRad="38100" dist="38100" dir="2700000" algn="tl">
                  <a:srgbClr val="000000"/>
                </a:outerShdw>
              </a:effectLst>
            </a:endParaRPr>
          </a:p>
        </p:txBody>
      </p:sp>
      <p:sp>
        <p:nvSpPr>
          <p:cNvPr id="158775" name="Rectangle 55"/>
          <p:cNvSpPr>
            <a:spLocks noChangeArrowheads="1"/>
          </p:cNvSpPr>
          <p:nvPr/>
        </p:nvSpPr>
        <p:spPr bwMode="auto">
          <a:xfrm>
            <a:off x="6411913" y="1468438"/>
            <a:ext cx="1460500" cy="5238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a:t>Uncontrolled</a:t>
            </a:r>
            <a:br>
              <a:rPr lang="en-US" sz="1400" b="1"/>
            </a:br>
            <a:r>
              <a:rPr lang="en-US" sz="1400" b="1"/>
              <a:t>Hyperglycemia</a:t>
            </a:r>
            <a:endParaRPr lang="en-US" sz="1400" b="1">
              <a:effectLst>
                <a:outerShdw blurRad="38100" dist="38100" dir="2700000" algn="tl">
                  <a:srgbClr val="000000"/>
                </a:outerShdw>
              </a:effectLst>
            </a:endParaRPr>
          </a:p>
        </p:txBody>
      </p:sp>
      <p:grpSp>
        <p:nvGrpSpPr>
          <p:cNvPr id="24623" name="Group 56"/>
          <p:cNvGrpSpPr>
            <a:grpSpLocks/>
          </p:cNvGrpSpPr>
          <p:nvPr/>
        </p:nvGrpSpPr>
        <p:grpSpPr bwMode="auto">
          <a:xfrm>
            <a:off x="2997200" y="3294063"/>
            <a:ext cx="520700" cy="254000"/>
            <a:chOff x="2096" y="1764"/>
            <a:chExt cx="376" cy="164"/>
          </a:xfrm>
        </p:grpSpPr>
        <p:sp>
          <p:nvSpPr>
            <p:cNvPr id="24634" name="Freeform 57"/>
            <p:cNvSpPr>
              <a:spLocks/>
            </p:cNvSpPr>
            <p:nvPr/>
          </p:nvSpPr>
          <p:spPr bwMode="auto">
            <a:xfrm>
              <a:off x="2096" y="1764"/>
              <a:ext cx="296" cy="124"/>
            </a:xfrm>
            <a:custGeom>
              <a:avLst/>
              <a:gdLst>
                <a:gd name="T0" fmla="*/ 0 w 296"/>
                <a:gd name="T1" fmla="*/ 124 h 124"/>
                <a:gd name="T2" fmla="*/ 72 w 296"/>
                <a:gd name="T3" fmla="*/ 108 h 124"/>
                <a:gd name="T4" fmla="*/ 120 w 296"/>
                <a:gd name="T5" fmla="*/ 92 h 124"/>
                <a:gd name="T6" fmla="*/ 212 w 296"/>
                <a:gd name="T7" fmla="*/ 56 h 124"/>
                <a:gd name="T8" fmla="*/ 248 w 296"/>
                <a:gd name="T9" fmla="*/ 32 h 124"/>
                <a:gd name="T10" fmla="*/ 296 w 296"/>
                <a:gd name="T11" fmla="*/ 0 h 124"/>
                <a:gd name="T12" fmla="*/ 0 60000 65536"/>
                <a:gd name="T13" fmla="*/ 0 60000 65536"/>
                <a:gd name="T14" fmla="*/ 0 60000 65536"/>
                <a:gd name="T15" fmla="*/ 0 60000 65536"/>
                <a:gd name="T16" fmla="*/ 0 60000 65536"/>
                <a:gd name="T17" fmla="*/ 0 60000 65536"/>
                <a:gd name="T18" fmla="*/ 0 w 296"/>
                <a:gd name="T19" fmla="*/ 0 h 124"/>
                <a:gd name="T20" fmla="*/ 296 w 296"/>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96" h="124">
                  <a:moveTo>
                    <a:pt x="0" y="124"/>
                  </a:moveTo>
                  <a:lnTo>
                    <a:pt x="72" y="108"/>
                  </a:lnTo>
                  <a:lnTo>
                    <a:pt x="120" y="92"/>
                  </a:lnTo>
                  <a:lnTo>
                    <a:pt x="212" y="56"/>
                  </a:lnTo>
                  <a:lnTo>
                    <a:pt x="248" y="32"/>
                  </a:lnTo>
                  <a:lnTo>
                    <a:pt x="296" y="0"/>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35" name="Freeform 58"/>
            <p:cNvSpPr>
              <a:spLocks/>
            </p:cNvSpPr>
            <p:nvPr/>
          </p:nvSpPr>
          <p:spPr bwMode="auto">
            <a:xfrm>
              <a:off x="2108" y="1852"/>
              <a:ext cx="364" cy="76"/>
            </a:xfrm>
            <a:custGeom>
              <a:avLst/>
              <a:gdLst>
                <a:gd name="T0" fmla="*/ 0 w 364"/>
                <a:gd name="T1" fmla="*/ 76 h 76"/>
                <a:gd name="T2" fmla="*/ 60 w 364"/>
                <a:gd name="T3" fmla="*/ 72 h 76"/>
                <a:gd name="T4" fmla="*/ 116 w 364"/>
                <a:gd name="T5" fmla="*/ 60 h 76"/>
                <a:gd name="T6" fmla="*/ 164 w 364"/>
                <a:gd name="T7" fmla="*/ 52 h 76"/>
                <a:gd name="T8" fmla="*/ 240 w 364"/>
                <a:gd name="T9" fmla="*/ 28 h 76"/>
                <a:gd name="T10" fmla="*/ 364 w 364"/>
                <a:gd name="T11" fmla="*/ 0 h 76"/>
                <a:gd name="T12" fmla="*/ 0 60000 65536"/>
                <a:gd name="T13" fmla="*/ 0 60000 65536"/>
                <a:gd name="T14" fmla="*/ 0 60000 65536"/>
                <a:gd name="T15" fmla="*/ 0 60000 65536"/>
                <a:gd name="T16" fmla="*/ 0 60000 65536"/>
                <a:gd name="T17" fmla="*/ 0 60000 65536"/>
                <a:gd name="T18" fmla="*/ 0 w 364"/>
                <a:gd name="T19" fmla="*/ 0 h 76"/>
                <a:gd name="T20" fmla="*/ 364 w 364"/>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364" h="76">
                  <a:moveTo>
                    <a:pt x="0" y="76"/>
                  </a:moveTo>
                  <a:lnTo>
                    <a:pt x="60" y="72"/>
                  </a:lnTo>
                  <a:lnTo>
                    <a:pt x="116" y="60"/>
                  </a:lnTo>
                  <a:lnTo>
                    <a:pt x="164" y="52"/>
                  </a:lnTo>
                  <a:lnTo>
                    <a:pt x="240" y="28"/>
                  </a:lnTo>
                  <a:lnTo>
                    <a:pt x="364" y="0"/>
                  </a:ln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8779" name="Oval 59"/>
          <p:cNvSpPr>
            <a:spLocks noChangeArrowheads="1"/>
          </p:cNvSpPr>
          <p:nvPr/>
        </p:nvSpPr>
        <p:spPr bwMode="auto">
          <a:xfrm>
            <a:off x="2997200" y="3259138"/>
            <a:ext cx="555625" cy="371475"/>
          </a:xfrm>
          <a:prstGeom prst="ellipse">
            <a:avLst/>
          </a:prstGeom>
          <a:noFill/>
          <a:ln w="28575">
            <a:solidFill>
              <a:srgbClr val="CC330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grpSp>
        <p:nvGrpSpPr>
          <p:cNvPr id="6" name="Group 60"/>
          <p:cNvGrpSpPr>
            <a:grpSpLocks/>
          </p:cNvGrpSpPr>
          <p:nvPr/>
        </p:nvGrpSpPr>
        <p:grpSpPr bwMode="auto">
          <a:xfrm>
            <a:off x="2606675" y="4211638"/>
            <a:ext cx="4997450" cy="1322387"/>
            <a:chOff x="1642" y="2536"/>
            <a:chExt cx="3148" cy="833"/>
          </a:xfrm>
        </p:grpSpPr>
        <p:sp>
          <p:nvSpPr>
            <p:cNvPr id="24630" name="Rectangle 61"/>
            <p:cNvSpPr>
              <a:spLocks noChangeArrowheads="1"/>
            </p:cNvSpPr>
            <p:nvPr/>
          </p:nvSpPr>
          <p:spPr bwMode="auto">
            <a:xfrm>
              <a:off x="3528" y="2555"/>
              <a:ext cx="110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en-US" sz="1400" b="1"/>
                <a:t>Insulin Resistance</a:t>
              </a:r>
            </a:p>
          </p:txBody>
        </p:sp>
        <p:sp>
          <p:nvSpPr>
            <p:cNvPr id="24631" name="Freeform 62"/>
            <p:cNvSpPr>
              <a:spLocks/>
            </p:cNvSpPr>
            <p:nvPr/>
          </p:nvSpPr>
          <p:spPr bwMode="auto">
            <a:xfrm>
              <a:off x="1642" y="2536"/>
              <a:ext cx="3144" cy="444"/>
            </a:xfrm>
            <a:custGeom>
              <a:avLst/>
              <a:gdLst>
                <a:gd name="T0" fmla="*/ 0 w 3601"/>
                <a:gd name="T1" fmla="*/ 359 h 456"/>
                <a:gd name="T2" fmla="*/ 33 w 3601"/>
                <a:gd name="T3" fmla="*/ 283 h 456"/>
                <a:gd name="T4" fmla="*/ 66 w 3601"/>
                <a:gd name="T5" fmla="*/ 207 h 456"/>
                <a:gd name="T6" fmla="*/ 100 w 3601"/>
                <a:gd name="T7" fmla="*/ 139 h 456"/>
                <a:gd name="T8" fmla="*/ 116 w 3601"/>
                <a:gd name="T9" fmla="*/ 108 h 456"/>
                <a:gd name="T10" fmla="*/ 132 w 3601"/>
                <a:gd name="T11" fmla="*/ 83 h 456"/>
                <a:gd name="T12" fmla="*/ 148 w 3601"/>
                <a:gd name="T13" fmla="*/ 62 h 456"/>
                <a:gd name="T14" fmla="*/ 165 w 3601"/>
                <a:gd name="T15" fmla="*/ 47 h 456"/>
                <a:gd name="T16" fmla="*/ 198 w 3601"/>
                <a:gd name="T17" fmla="*/ 23 h 456"/>
                <a:gd name="T18" fmla="*/ 233 w 3601"/>
                <a:gd name="T19" fmla="*/ 16 h 456"/>
                <a:gd name="T20" fmla="*/ 267 w 3601"/>
                <a:gd name="T21" fmla="*/ 8 h 456"/>
                <a:gd name="T22" fmla="*/ 299 w 3601"/>
                <a:gd name="T23" fmla="*/ 0 h 456"/>
                <a:gd name="T24" fmla="*/ 334 w 3601"/>
                <a:gd name="T25" fmla="*/ 0 h 456"/>
                <a:gd name="T26" fmla="*/ 398 w 3601"/>
                <a:gd name="T27" fmla="*/ 8 h 456"/>
                <a:gd name="T28" fmla="*/ 531 w 3601"/>
                <a:gd name="T29" fmla="*/ 8 h 456"/>
                <a:gd name="T30" fmla="*/ 664 w 3601"/>
                <a:gd name="T31" fmla="*/ 8 h 456"/>
                <a:gd name="T32" fmla="*/ 795 w 3601"/>
                <a:gd name="T33" fmla="*/ 8 h 456"/>
                <a:gd name="T34" fmla="*/ 862 w 3601"/>
                <a:gd name="T35" fmla="*/ 8 h 456"/>
                <a:gd name="T36" fmla="*/ 930 w 3601"/>
                <a:gd name="T37" fmla="*/ 8 h 456"/>
                <a:gd name="T38" fmla="*/ 1062 w 3601"/>
                <a:gd name="T39" fmla="*/ 8 h 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1"/>
                <a:gd name="T61" fmla="*/ 0 h 456"/>
                <a:gd name="T62" fmla="*/ 3601 w 3601"/>
                <a:gd name="T63" fmla="*/ 456 h 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1" h="456">
                  <a:moveTo>
                    <a:pt x="0" y="456"/>
                  </a:moveTo>
                  <a:lnTo>
                    <a:pt x="112" y="360"/>
                  </a:lnTo>
                  <a:lnTo>
                    <a:pt x="224" y="264"/>
                  </a:lnTo>
                  <a:lnTo>
                    <a:pt x="336" y="176"/>
                  </a:lnTo>
                  <a:lnTo>
                    <a:pt x="392" y="136"/>
                  </a:lnTo>
                  <a:lnTo>
                    <a:pt x="448" y="104"/>
                  </a:lnTo>
                  <a:lnTo>
                    <a:pt x="504" y="80"/>
                  </a:lnTo>
                  <a:lnTo>
                    <a:pt x="560" y="56"/>
                  </a:lnTo>
                  <a:lnTo>
                    <a:pt x="672" y="32"/>
                  </a:lnTo>
                  <a:lnTo>
                    <a:pt x="792" y="16"/>
                  </a:lnTo>
                  <a:lnTo>
                    <a:pt x="904" y="8"/>
                  </a:lnTo>
                  <a:lnTo>
                    <a:pt x="1016" y="0"/>
                  </a:lnTo>
                  <a:lnTo>
                    <a:pt x="1128" y="0"/>
                  </a:lnTo>
                  <a:lnTo>
                    <a:pt x="1352" y="8"/>
                  </a:lnTo>
                  <a:lnTo>
                    <a:pt x="1801" y="8"/>
                  </a:lnTo>
                  <a:lnTo>
                    <a:pt x="2249" y="8"/>
                  </a:lnTo>
                  <a:lnTo>
                    <a:pt x="2697" y="8"/>
                  </a:lnTo>
                  <a:lnTo>
                    <a:pt x="2921" y="8"/>
                  </a:lnTo>
                  <a:lnTo>
                    <a:pt x="3153" y="8"/>
                  </a:lnTo>
                  <a:lnTo>
                    <a:pt x="3601" y="8"/>
                  </a:ln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2" name="Rectangle 63"/>
            <p:cNvSpPr>
              <a:spLocks noChangeArrowheads="1"/>
            </p:cNvSpPr>
            <p:nvPr/>
          </p:nvSpPr>
          <p:spPr bwMode="blackWhite">
            <a:xfrm>
              <a:off x="2269" y="3121"/>
              <a:ext cx="13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altLang="en-US" sz="1400" b="1">
                  <a:sym typeface="Symbol" pitchFamily="18" charset="2"/>
                </a:rPr>
                <a:t></a:t>
              </a:r>
              <a:r>
                <a:rPr lang="en-US" altLang="en-US" sz="1400" b="1"/>
                <a:t>-cell Failure</a:t>
              </a:r>
            </a:p>
          </p:txBody>
        </p:sp>
        <p:sp>
          <p:nvSpPr>
            <p:cNvPr id="24633" name="Freeform 64"/>
            <p:cNvSpPr>
              <a:spLocks/>
            </p:cNvSpPr>
            <p:nvPr/>
          </p:nvSpPr>
          <p:spPr bwMode="auto">
            <a:xfrm>
              <a:off x="1645" y="2668"/>
              <a:ext cx="3145" cy="701"/>
            </a:xfrm>
            <a:custGeom>
              <a:avLst/>
              <a:gdLst>
                <a:gd name="T0" fmla="*/ 0 w 3601"/>
                <a:gd name="T1" fmla="*/ 308 h 720"/>
                <a:gd name="T2" fmla="*/ 34 w 3601"/>
                <a:gd name="T3" fmla="*/ 245 h 720"/>
                <a:gd name="T4" fmla="*/ 66 w 3601"/>
                <a:gd name="T5" fmla="*/ 183 h 720"/>
                <a:gd name="T6" fmla="*/ 100 w 3601"/>
                <a:gd name="T7" fmla="*/ 120 h 720"/>
                <a:gd name="T8" fmla="*/ 116 w 3601"/>
                <a:gd name="T9" fmla="*/ 93 h 720"/>
                <a:gd name="T10" fmla="*/ 132 w 3601"/>
                <a:gd name="T11" fmla="*/ 77 h 720"/>
                <a:gd name="T12" fmla="*/ 166 w 3601"/>
                <a:gd name="T13" fmla="*/ 39 h 720"/>
                <a:gd name="T14" fmla="*/ 198 w 3601"/>
                <a:gd name="T15" fmla="*/ 16 h 720"/>
                <a:gd name="T16" fmla="*/ 234 w 3601"/>
                <a:gd name="T17" fmla="*/ 0 h 720"/>
                <a:gd name="T18" fmla="*/ 268 w 3601"/>
                <a:gd name="T19" fmla="*/ 0 h 720"/>
                <a:gd name="T20" fmla="*/ 283 w 3601"/>
                <a:gd name="T21" fmla="*/ 8 h 720"/>
                <a:gd name="T22" fmla="*/ 300 w 3601"/>
                <a:gd name="T23" fmla="*/ 18 h 720"/>
                <a:gd name="T24" fmla="*/ 334 w 3601"/>
                <a:gd name="T25" fmla="*/ 62 h 720"/>
                <a:gd name="T26" fmla="*/ 366 w 3601"/>
                <a:gd name="T27" fmla="*/ 108 h 720"/>
                <a:gd name="T28" fmla="*/ 399 w 3601"/>
                <a:gd name="T29" fmla="*/ 151 h 720"/>
                <a:gd name="T30" fmla="*/ 433 w 3601"/>
                <a:gd name="T31" fmla="*/ 189 h 720"/>
                <a:gd name="T32" fmla="*/ 466 w 3601"/>
                <a:gd name="T33" fmla="*/ 233 h 720"/>
                <a:gd name="T34" fmla="*/ 500 w 3601"/>
                <a:gd name="T35" fmla="*/ 270 h 720"/>
                <a:gd name="T36" fmla="*/ 533 w 3601"/>
                <a:gd name="T37" fmla="*/ 308 h 720"/>
                <a:gd name="T38" fmla="*/ 565 w 3601"/>
                <a:gd name="T39" fmla="*/ 333 h 720"/>
                <a:gd name="T40" fmla="*/ 599 w 3601"/>
                <a:gd name="T41" fmla="*/ 358 h 720"/>
                <a:gd name="T42" fmla="*/ 665 w 3601"/>
                <a:gd name="T43" fmla="*/ 396 h 720"/>
                <a:gd name="T44" fmla="*/ 731 w 3601"/>
                <a:gd name="T45" fmla="*/ 427 h 720"/>
                <a:gd name="T46" fmla="*/ 797 w 3601"/>
                <a:gd name="T47" fmla="*/ 460 h 720"/>
                <a:gd name="T48" fmla="*/ 865 w 3601"/>
                <a:gd name="T49" fmla="*/ 491 h 720"/>
                <a:gd name="T50" fmla="*/ 932 w 3601"/>
                <a:gd name="T51" fmla="*/ 516 h 720"/>
                <a:gd name="T52" fmla="*/ 1065 w 3601"/>
                <a:gd name="T53" fmla="*/ 566 h 7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01"/>
                <a:gd name="T82" fmla="*/ 0 h 720"/>
                <a:gd name="T83" fmla="*/ 3601 w 3601"/>
                <a:gd name="T84" fmla="*/ 720 h 7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01" h="720">
                  <a:moveTo>
                    <a:pt x="0" y="392"/>
                  </a:moveTo>
                  <a:lnTo>
                    <a:pt x="112" y="312"/>
                  </a:lnTo>
                  <a:lnTo>
                    <a:pt x="224" y="232"/>
                  </a:lnTo>
                  <a:lnTo>
                    <a:pt x="336" y="152"/>
                  </a:lnTo>
                  <a:lnTo>
                    <a:pt x="392" y="120"/>
                  </a:lnTo>
                  <a:lnTo>
                    <a:pt x="448" y="96"/>
                  </a:lnTo>
                  <a:lnTo>
                    <a:pt x="560" y="48"/>
                  </a:lnTo>
                  <a:lnTo>
                    <a:pt x="672" y="16"/>
                  </a:lnTo>
                  <a:lnTo>
                    <a:pt x="792" y="0"/>
                  </a:lnTo>
                  <a:lnTo>
                    <a:pt x="904" y="0"/>
                  </a:lnTo>
                  <a:lnTo>
                    <a:pt x="960" y="8"/>
                  </a:lnTo>
                  <a:lnTo>
                    <a:pt x="1016" y="24"/>
                  </a:lnTo>
                  <a:lnTo>
                    <a:pt x="1128" y="80"/>
                  </a:lnTo>
                  <a:lnTo>
                    <a:pt x="1240" y="136"/>
                  </a:lnTo>
                  <a:lnTo>
                    <a:pt x="1352" y="192"/>
                  </a:lnTo>
                  <a:lnTo>
                    <a:pt x="1464" y="240"/>
                  </a:lnTo>
                  <a:lnTo>
                    <a:pt x="1576" y="296"/>
                  </a:lnTo>
                  <a:lnTo>
                    <a:pt x="1689" y="344"/>
                  </a:lnTo>
                  <a:lnTo>
                    <a:pt x="1801" y="392"/>
                  </a:lnTo>
                  <a:lnTo>
                    <a:pt x="1913" y="424"/>
                  </a:lnTo>
                  <a:lnTo>
                    <a:pt x="2025" y="456"/>
                  </a:lnTo>
                  <a:lnTo>
                    <a:pt x="2249" y="504"/>
                  </a:lnTo>
                  <a:lnTo>
                    <a:pt x="2473" y="544"/>
                  </a:lnTo>
                  <a:lnTo>
                    <a:pt x="2697" y="584"/>
                  </a:lnTo>
                  <a:lnTo>
                    <a:pt x="2921" y="624"/>
                  </a:lnTo>
                  <a:lnTo>
                    <a:pt x="3153" y="656"/>
                  </a:lnTo>
                  <a:lnTo>
                    <a:pt x="3601" y="720"/>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626" name="Line 65"/>
          <p:cNvSpPr>
            <a:spLocks noChangeShapeType="1"/>
          </p:cNvSpPr>
          <p:nvPr/>
        </p:nvSpPr>
        <p:spPr bwMode="auto">
          <a:xfrm>
            <a:off x="2219325" y="3395663"/>
            <a:ext cx="5724525" cy="0"/>
          </a:xfrm>
          <a:prstGeom prst="line">
            <a:avLst/>
          </a:prstGeom>
          <a:noFill/>
          <a:ln w="2857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27" name="Line 66"/>
          <p:cNvSpPr>
            <a:spLocks noChangeShapeType="1"/>
          </p:cNvSpPr>
          <p:nvPr/>
        </p:nvSpPr>
        <p:spPr bwMode="ltGray">
          <a:xfrm>
            <a:off x="2219325" y="5018088"/>
            <a:ext cx="5711825" cy="0"/>
          </a:xfrm>
          <a:prstGeom prst="line">
            <a:avLst/>
          </a:prstGeom>
          <a:noFill/>
          <a:ln w="2857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322" name="Rectangle 67"/>
          <p:cNvSpPr>
            <a:spLocks noGrp="1" noChangeArrowheads="1"/>
          </p:cNvSpPr>
          <p:nvPr>
            <p:ph type="title"/>
          </p:nvPr>
        </p:nvSpPr>
        <p:spPr/>
        <p:txBody>
          <a:bodyPr/>
          <a:lstStyle/>
          <a:p>
            <a:pPr eaLnBrk="1" hangingPunct="1">
              <a:defRPr/>
            </a:pPr>
            <a:r>
              <a:rPr lang="en-US" dirty="0"/>
              <a:t>Course of Type 2 Diabetes</a:t>
            </a:r>
          </a:p>
        </p:txBody>
      </p:sp>
      <p:sp>
        <p:nvSpPr>
          <p:cNvPr id="24629" name="Rectangle 68"/>
          <p:cNvSpPr>
            <a:spLocks noChangeArrowheads="1"/>
          </p:cNvSpPr>
          <p:nvPr/>
        </p:nvSpPr>
        <p:spPr bwMode="blackWhite">
          <a:xfrm>
            <a:off x="2200275" y="4117975"/>
            <a:ext cx="5743575" cy="1495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00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58779"/>
                                        </p:tgtEl>
                                        <p:attrNameLst>
                                          <p:attrName>style.visibility</p:attrName>
                                        </p:attrNameLst>
                                      </p:cBhvr>
                                      <p:to>
                                        <p:strVal val="visible"/>
                                      </p:to>
                                    </p:set>
                                    <p:anim calcmode="lin" valueType="num">
                                      <p:cBhvr>
                                        <p:cTn id="11" dur="500" fill="hold"/>
                                        <p:tgtEl>
                                          <p:spTgt spid="158779"/>
                                        </p:tgtEl>
                                        <p:attrNameLst>
                                          <p:attrName>ppt_w</p:attrName>
                                        </p:attrNameLst>
                                      </p:cBhvr>
                                      <p:tavLst>
                                        <p:tav tm="0">
                                          <p:val>
                                            <p:fltVal val="0"/>
                                          </p:val>
                                        </p:tav>
                                        <p:tav tm="100000">
                                          <p:val>
                                            <p:strVal val="#ppt_w"/>
                                          </p:val>
                                        </p:tav>
                                      </p:tavLst>
                                    </p:anim>
                                    <p:anim calcmode="lin" valueType="num">
                                      <p:cBhvr>
                                        <p:cTn id="12" dur="500" fill="hold"/>
                                        <p:tgtEl>
                                          <p:spTgt spid="15877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7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335088" y="5032375"/>
            <a:ext cx="5260975" cy="6350"/>
          </a:xfrm>
          <a:prstGeom prst="line">
            <a:avLst/>
          </a:prstGeom>
          <a:noFill/>
          <a:ln w="38100">
            <a:solidFill>
              <a:srgbClr val="0070C0"/>
            </a:solidFill>
            <a:prstDash val="sysDot"/>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3" name="Line 3"/>
          <p:cNvSpPr>
            <a:spLocks noChangeShapeType="1"/>
          </p:cNvSpPr>
          <p:nvPr/>
        </p:nvSpPr>
        <p:spPr bwMode="gray">
          <a:xfrm>
            <a:off x="1652588" y="4933950"/>
            <a:ext cx="1587" cy="1588"/>
          </a:xfrm>
          <a:prstGeom prst="line">
            <a:avLst/>
          </a:prstGeom>
          <a:noFill/>
          <a:ln w="1588">
            <a:solidFill>
              <a:srgbClr val="00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5604" name="Line 4"/>
          <p:cNvSpPr>
            <a:spLocks noChangeShapeType="1"/>
          </p:cNvSpPr>
          <p:nvPr/>
        </p:nvSpPr>
        <p:spPr bwMode="gray">
          <a:xfrm>
            <a:off x="1652588" y="4933950"/>
            <a:ext cx="1587" cy="1588"/>
          </a:xfrm>
          <a:prstGeom prst="line">
            <a:avLst/>
          </a:prstGeom>
          <a:noFill/>
          <a:ln w="1588">
            <a:solidFill>
              <a:srgbClr val="00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5605" name="Line 5"/>
          <p:cNvSpPr>
            <a:spLocks noChangeShapeType="1"/>
          </p:cNvSpPr>
          <p:nvPr/>
        </p:nvSpPr>
        <p:spPr bwMode="gray">
          <a:xfrm>
            <a:off x="1652588" y="4933950"/>
            <a:ext cx="1587" cy="1588"/>
          </a:xfrm>
          <a:prstGeom prst="line">
            <a:avLst/>
          </a:prstGeom>
          <a:noFill/>
          <a:ln w="1588">
            <a:solidFill>
              <a:srgbClr val="00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5606" name="Line 6"/>
          <p:cNvSpPr>
            <a:spLocks noChangeShapeType="1"/>
          </p:cNvSpPr>
          <p:nvPr/>
        </p:nvSpPr>
        <p:spPr bwMode="gray">
          <a:xfrm>
            <a:off x="2270125" y="4857750"/>
            <a:ext cx="1588" cy="1588"/>
          </a:xfrm>
          <a:prstGeom prst="line">
            <a:avLst/>
          </a:prstGeom>
          <a:noFill/>
          <a:ln w="1588">
            <a:solidFill>
              <a:srgbClr val="00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5607" name="Line 7"/>
          <p:cNvSpPr>
            <a:spLocks noChangeShapeType="1"/>
          </p:cNvSpPr>
          <p:nvPr/>
        </p:nvSpPr>
        <p:spPr bwMode="gray">
          <a:xfrm>
            <a:off x="1652588" y="4800600"/>
            <a:ext cx="1587" cy="1588"/>
          </a:xfrm>
          <a:prstGeom prst="line">
            <a:avLst/>
          </a:prstGeom>
          <a:noFill/>
          <a:ln w="1588">
            <a:solidFill>
              <a:srgbClr val="00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5608" name="Line 8"/>
          <p:cNvSpPr>
            <a:spLocks noChangeShapeType="1"/>
          </p:cNvSpPr>
          <p:nvPr/>
        </p:nvSpPr>
        <p:spPr bwMode="gray">
          <a:xfrm rot="-8317771">
            <a:off x="1738313" y="5002213"/>
            <a:ext cx="1587" cy="1587"/>
          </a:xfrm>
          <a:prstGeom prst="line">
            <a:avLst/>
          </a:prstGeom>
          <a:noFill/>
          <a:ln w="1588">
            <a:solidFill>
              <a:srgbClr val="00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62825" name="Rectangle 9"/>
          <p:cNvSpPr>
            <a:spLocks noGrp="1" noChangeArrowheads="1"/>
          </p:cNvSpPr>
          <p:nvPr>
            <p:ph type="title"/>
          </p:nvPr>
        </p:nvSpPr>
        <p:spPr>
          <a:xfrm>
            <a:off x="476250" y="350838"/>
            <a:ext cx="8162925" cy="411162"/>
          </a:xfrm>
          <a:effectLst>
            <a:outerShdw dist="35921" dir="2700000" algn="ctr" rotWithShape="0">
              <a:schemeClr val="bg2"/>
            </a:outerShdw>
          </a:effectLst>
        </p:spPr>
        <p:txBody>
          <a:bodyPr lIns="90487" tIns="44450" rIns="90487" bIns="44450">
            <a:noAutofit/>
          </a:bodyPr>
          <a:lstStyle/>
          <a:p>
            <a:pPr eaLnBrk="1" hangingPunct="1">
              <a:defRPr/>
            </a:pPr>
            <a:r>
              <a:rPr lang="en-US" sz="3600" dirty="0"/>
              <a:t>Progressive Nature of Type 2 Diabetes </a:t>
            </a:r>
          </a:p>
        </p:txBody>
      </p:sp>
      <p:sp>
        <p:nvSpPr>
          <p:cNvPr id="25610" name="Line 10"/>
          <p:cNvSpPr>
            <a:spLocks noChangeShapeType="1"/>
          </p:cNvSpPr>
          <p:nvPr/>
        </p:nvSpPr>
        <p:spPr bwMode="gray">
          <a:xfrm>
            <a:off x="1652588" y="4933950"/>
            <a:ext cx="1587" cy="1588"/>
          </a:xfrm>
          <a:prstGeom prst="line">
            <a:avLst/>
          </a:prstGeom>
          <a:noFill/>
          <a:ln w="1588">
            <a:solidFill>
              <a:srgbClr val="006699"/>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nvGrpSpPr>
          <p:cNvPr id="2" name="Group 11"/>
          <p:cNvGrpSpPr>
            <a:grpSpLocks/>
          </p:cNvGrpSpPr>
          <p:nvPr/>
        </p:nvGrpSpPr>
        <p:grpSpPr bwMode="auto">
          <a:xfrm>
            <a:off x="1589088" y="2074863"/>
            <a:ext cx="2271712" cy="725487"/>
            <a:chOff x="1126" y="1307"/>
            <a:chExt cx="1610" cy="457"/>
          </a:xfrm>
        </p:grpSpPr>
        <p:sp>
          <p:nvSpPr>
            <p:cNvPr id="25644" name="Text Box 12"/>
            <p:cNvSpPr txBox="1">
              <a:spLocks noChangeArrowheads="1"/>
            </p:cNvSpPr>
            <p:nvPr/>
          </p:nvSpPr>
          <p:spPr bwMode="auto">
            <a:xfrm>
              <a:off x="1126" y="1307"/>
              <a:ext cx="1528" cy="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pPr>
              <a:r>
                <a:rPr lang="en-US" altLang="en-US" sz="1200" b="1">
                  <a:latin typeface="Times New Roman" pitchFamily="18" charset="0"/>
                </a:rPr>
                <a:t>Endogenous Insulin</a:t>
              </a:r>
            </a:p>
          </p:txBody>
        </p:sp>
        <p:sp>
          <p:nvSpPr>
            <p:cNvPr id="25645" name="Freeform 13"/>
            <p:cNvSpPr>
              <a:spLocks/>
            </p:cNvSpPr>
            <p:nvPr/>
          </p:nvSpPr>
          <p:spPr bwMode="auto">
            <a:xfrm>
              <a:off x="1156" y="1467"/>
              <a:ext cx="1580" cy="297"/>
            </a:xfrm>
            <a:custGeom>
              <a:avLst/>
              <a:gdLst>
                <a:gd name="T0" fmla="*/ 1580 w 1580"/>
                <a:gd name="T1" fmla="*/ 59 h 297"/>
                <a:gd name="T2" fmla="*/ 1391 w 1580"/>
                <a:gd name="T3" fmla="*/ 14 h 297"/>
                <a:gd name="T4" fmla="*/ 1292 w 1580"/>
                <a:gd name="T5" fmla="*/ 2 h 297"/>
                <a:gd name="T6" fmla="*/ 1214 w 1580"/>
                <a:gd name="T7" fmla="*/ 2 h 297"/>
                <a:gd name="T8" fmla="*/ 1112 w 1580"/>
                <a:gd name="T9" fmla="*/ 11 h 297"/>
                <a:gd name="T10" fmla="*/ 998 w 1580"/>
                <a:gd name="T11" fmla="*/ 29 h 297"/>
                <a:gd name="T12" fmla="*/ 827 w 1580"/>
                <a:gd name="T13" fmla="*/ 68 h 297"/>
                <a:gd name="T14" fmla="*/ 650 w 1580"/>
                <a:gd name="T15" fmla="*/ 116 h 297"/>
                <a:gd name="T16" fmla="*/ 491 w 1580"/>
                <a:gd name="T17" fmla="*/ 161 h 297"/>
                <a:gd name="T18" fmla="*/ 338 w 1580"/>
                <a:gd name="T19" fmla="*/ 206 h 297"/>
                <a:gd name="T20" fmla="*/ 200 w 1580"/>
                <a:gd name="T21" fmla="*/ 248 h 297"/>
                <a:gd name="T22" fmla="*/ 32 w 1580"/>
                <a:gd name="T23" fmla="*/ 290 h 297"/>
                <a:gd name="T24" fmla="*/ 5 w 1580"/>
                <a:gd name="T25" fmla="*/ 290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0" h="297">
                  <a:moveTo>
                    <a:pt x="1580" y="59"/>
                  </a:moveTo>
                  <a:cubicBezTo>
                    <a:pt x="1509" y="41"/>
                    <a:pt x="1439" y="23"/>
                    <a:pt x="1391" y="14"/>
                  </a:cubicBezTo>
                  <a:cubicBezTo>
                    <a:pt x="1343" y="5"/>
                    <a:pt x="1321" y="4"/>
                    <a:pt x="1292" y="2"/>
                  </a:cubicBezTo>
                  <a:cubicBezTo>
                    <a:pt x="1263" y="0"/>
                    <a:pt x="1244" y="1"/>
                    <a:pt x="1214" y="2"/>
                  </a:cubicBezTo>
                  <a:cubicBezTo>
                    <a:pt x="1184" y="3"/>
                    <a:pt x="1148" y="7"/>
                    <a:pt x="1112" y="11"/>
                  </a:cubicBezTo>
                  <a:cubicBezTo>
                    <a:pt x="1076" y="15"/>
                    <a:pt x="1045" y="20"/>
                    <a:pt x="998" y="29"/>
                  </a:cubicBezTo>
                  <a:cubicBezTo>
                    <a:pt x="951" y="38"/>
                    <a:pt x="885" y="54"/>
                    <a:pt x="827" y="68"/>
                  </a:cubicBezTo>
                  <a:cubicBezTo>
                    <a:pt x="769" y="82"/>
                    <a:pt x="706" y="101"/>
                    <a:pt x="650" y="116"/>
                  </a:cubicBezTo>
                  <a:cubicBezTo>
                    <a:pt x="594" y="131"/>
                    <a:pt x="543" y="146"/>
                    <a:pt x="491" y="161"/>
                  </a:cubicBezTo>
                  <a:cubicBezTo>
                    <a:pt x="439" y="176"/>
                    <a:pt x="386" y="192"/>
                    <a:pt x="338" y="206"/>
                  </a:cubicBezTo>
                  <a:cubicBezTo>
                    <a:pt x="290" y="220"/>
                    <a:pt x="251" y="234"/>
                    <a:pt x="200" y="248"/>
                  </a:cubicBezTo>
                  <a:cubicBezTo>
                    <a:pt x="149" y="262"/>
                    <a:pt x="64" y="283"/>
                    <a:pt x="32" y="290"/>
                  </a:cubicBezTo>
                  <a:cubicBezTo>
                    <a:pt x="0" y="297"/>
                    <a:pt x="2" y="293"/>
                    <a:pt x="5" y="290"/>
                  </a:cubicBezTo>
                </a:path>
              </a:pathLst>
            </a:custGeom>
            <a:noFill/>
            <a:ln w="57150" cap="flat" cmpd="sng">
              <a:solidFill>
                <a:srgbClr val="FF3300"/>
              </a:solidFill>
              <a:prstDash val="solid"/>
              <a:round/>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grpSp>
      <p:grpSp>
        <p:nvGrpSpPr>
          <p:cNvPr id="3" name="Group 14"/>
          <p:cNvGrpSpPr>
            <a:grpSpLocks/>
          </p:cNvGrpSpPr>
          <p:nvPr/>
        </p:nvGrpSpPr>
        <p:grpSpPr bwMode="auto">
          <a:xfrm>
            <a:off x="1677988" y="4911725"/>
            <a:ext cx="2198687" cy="647700"/>
            <a:chOff x="936" y="3101"/>
            <a:chExt cx="1558" cy="408"/>
          </a:xfrm>
        </p:grpSpPr>
        <p:sp>
          <p:nvSpPr>
            <p:cNvPr id="25642" name="Text Box 15"/>
            <p:cNvSpPr txBox="1">
              <a:spLocks noChangeArrowheads="1"/>
            </p:cNvSpPr>
            <p:nvPr/>
          </p:nvSpPr>
          <p:spPr bwMode="auto">
            <a:xfrm rot="43102">
              <a:off x="1522" y="3221"/>
              <a:ext cx="955" cy="2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latin typeface="Times New Roman" pitchFamily="18" charset="0"/>
                </a:rPr>
                <a:t>Fasting      Blood Glucose</a:t>
              </a:r>
            </a:p>
          </p:txBody>
        </p:sp>
        <p:sp>
          <p:nvSpPr>
            <p:cNvPr id="25643" name="Freeform 16"/>
            <p:cNvSpPr>
              <a:spLocks/>
            </p:cNvSpPr>
            <p:nvPr/>
          </p:nvSpPr>
          <p:spPr bwMode="auto">
            <a:xfrm>
              <a:off x="936" y="3101"/>
              <a:ext cx="1558" cy="101"/>
            </a:xfrm>
            <a:custGeom>
              <a:avLst/>
              <a:gdLst>
                <a:gd name="T0" fmla="*/ 0 w 1558"/>
                <a:gd name="T1" fmla="*/ 100 h 101"/>
                <a:gd name="T2" fmla="*/ 263 w 1558"/>
                <a:gd name="T3" fmla="*/ 100 h 101"/>
                <a:gd name="T4" fmla="*/ 588 w 1558"/>
                <a:gd name="T5" fmla="*/ 92 h 101"/>
                <a:gd name="T6" fmla="*/ 850 w 1558"/>
                <a:gd name="T7" fmla="*/ 84 h 101"/>
                <a:gd name="T8" fmla="*/ 1088 w 1558"/>
                <a:gd name="T9" fmla="*/ 72 h 101"/>
                <a:gd name="T10" fmla="*/ 1270 w 1558"/>
                <a:gd name="T11" fmla="*/ 54 h 101"/>
                <a:gd name="T12" fmla="*/ 1448 w 1558"/>
                <a:gd name="T13" fmla="*/ 22 h 101"/>
                <a:gd name="T14" fmla="*/ 1558 w 1558"/>
                <a:gd name="T15" fmla="*/ 0 h 1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8" h="101">
                  <a:moveTo>
                    <a:pt x="0" y="100"/>
                  </a:moveTo>
                  <a:cubicBezTo>
                    <a:pt x="82" y="100"/>
                    <a:pt x="165" y="101"/>
                    <a:pt x="263" y="100"/>
                  </a:cubicBezTo>
                  <a:cubicBezTo>
                    <a:pt x="361" y="99"/>
                    <a:pt x="490" y="95"/>
                    <a:pt x="588" y="92"/>
                  </a:cubicBezTo>
                  <a:cubicBezTo>
                    <a:pt x="686" y="89"/>
                    <a:pt x="767" y="87"/>
                    <a:pt x="850" y="84"/>
                  </a:cubicBezTo>
                  <a:cubicBezTo>
                    <a:pt x="933" y="81"/>
                    <a:pt x="1018" y="77"/>
                    <a:pt x="1088" y="72"/>
                  </a:cubicBezTo>
                  <a:cubicBezTo>
                    <a:pt x="1158" y="67"/>
                    <a:pt x="1210" y="62"/>
                    <a:pt x="1270" y="54"/>
                  </a:cubicBezTo>
                  <a:cubicBezTo>
                    <a:pt x="1330" y="46"/>
                    <a:pt x="1400" y="31"/>
                    <a:pt x="1448" y="22"/>
                  </a:cubicBezTo>
                  <a:cubicBezTo>
                    <a:pt x="1496" y="13"/>
                    <a:pt x="1535" y="5"/>
                    <a:pt x="1558" y="0"/>
                  </a:cubicBezTo>
                </a:path>
              </a:pathLst>
            </a:custGeom>
            <a:noFill/>
            <a:ln w="57150" cap="flat" cmpd="sng">
              <a:solidFill>
                <a:srgbClr val="00FFFF"/>
              </a:solidFill>
              <a:prstDash val="solid"/>
              <a:round/>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grpSp>
        <p:nvGrpSpPr>
          <p:cNvPr id="4" name="Group 17"/>
          <p:cNvGrpSpPr>
            <a:grpSpLocks/>
          </p:cNvGrpSpPr>
          <p:nvPr/>
        </p:nvGrpSpPr>
        <p:grpSpPr bwMode="auto">
          <a:xfrm>
            <a:off x="1666875" y="4357688"/>
            <a:ext cx="2217738" cy="668337"/>
            <a:chOff x="928" y="2752"/>
            <a:chExt cx="1572" cy="421"/>
          </a:xfrm>
        </p:grpSpPr>
        <p:sp>
          <p:nvSpPr>
            <p:cNvPr id="25640" name="Text Box 18"/>
            <p:cNvSpPr txBox="1">
              <a:spLocks noChangeArrowheads="1"/>
            </p:cNvSpPr>
            <p:nvPr/>
          </p:nvSpPr>
          <p:spPr bwMode="auto">
            <a:xfrm>
              <a:off x="1309" y="2752"/>
              <a:ext cx="1024" cy="2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latin typeface="Times New Roman" pitchFamily="18" charset="0"/>
                </a:rPr>
                <a:t>Postprandial Blood Glucose</a:t>
              </a:r>
            </a:p>
          </p:txBody>
        </p:sp>
        <p:sp>
          <p:nvSpPr>
            <p:cNvPr id="25641" name="Freeform 19"/>
            <p:cNvSpPr>
              <a:spLocks/>
            </p:cNvSpPr>
            <p:nvPr/>
          </p:nvSpPr>
          <p:spPr bwMode="auto">
            <a:xfrm>
              <a:off x="928" y="3013"/>
              <a:ext cx="1572" cy="160"/>
            </a:xfrm>
            <a:custGeom>
              <a:avLst/>
              <a:gdLst>
                <a:gd name="T0" fmla="*/ 0 w 1572"/>
                <a:gd name="T1" fmla="*/ 160 h 160"/>
                <a:gd name="T2" fmla="*/ 272 w 1572"/>
                <a:gd name="T3" fmla="*/ 156 h 160"/>
                <a:gd name="T4" fmla="*/ 544 w 1572"/>
                <a:gd name="T5" fmla="*/ 152 h 160"/>
                <a:gd name="T6" fmla="*/ 772 w 1572"/>
                <a:gd name="T7" fmla="*/ 140 h 160"/>
                <a:gd name="T8" fmla="*/ 968 w 1572"/>
                <a:gd name="T9" fmla="*/ 124 h 160"/>
                <a:gd name="T10" fmla="*/ 1208 w 1572"/>
                <a:gd name="T11" fmla="*/ 80 h 160"/>
                <a:gd name="T12" fmla="*/ 1428 w 1572"/>
                <a:gd name="T13" fmla="*/ 32 h 160"/>
                <a:gd name="T14" fmla="*/ 1572 w 1572"/>
                <a:gd name="T15" fmla="*/ 0 h 1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72" h="160">
                  <a:moveTo>
                    <a:pt x="0" y="160"/>
                  </a:moveTo>
                  <a:cubicBezTo>
                    <a:pt x="90" y="158"/>
                    <a:pt x="181" y="157"/>
                    <a:pt x="272" y="156"/>
                  </a:cubicBezTo>
                  <a:cubicBezTo>
                    <a:pt x="363" y="155"/>
                    <a:pt x="461" y="155"/>
                    <a:pt x="544" y="152"/>
                  </a:cubicBezTo>
                  <a:cubicBezTo>
                    <a:pt x="627" y="149"/>
                    <a:pt x="701" y="145"/>
                    <a:pt x="772" y="140"/>
                  </a:cubicBezTo>
                  <a:cubicBezTo>
                    <a:pt x="843" y="135"/>
                    <a:pt x="895" y="134"/>
                    <a:pt x="968" y="124"/>
                  </a:cubicBezTo>
                  <a:cubicBezTo>
                    <a:pt x="1041" y="114"/>
                    <a:pt x="1131" y="95"/>
                    <a:pt x="1208" y="80"/>
                  </a:cubicBezTo>
                  <a:cubicBezTo>
                    <a:pt x="1285" y="65"/>
                    <a:pt x="1367" y="45"/>
                    <a:pt x="1428" y="32"/>
                  </a:cubicBezTo>
                  <a:cubicBezTo>
                    <a:pt x="1489" y="19"/>
                    <a:pt x="1530" y="9"/>
                    <a:pt x="1572" y="0"/>
                  </a:cubicBezTo>
                </a:path>
              </a:pathLst>
            </a:custGeom>
            <a:noFill/>
            <a:ln w="57150" cap="flat" cmpd="sng">
              <a:solidFill>
                <a:schemeClr val="hlink"/>
              </a:solidFill>
              <a:prstDash val="solid"/>
              <a:round/>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grpSp>
      <p:grpSp>
        <p:nvGrpSpPr>
          <p:cNvPr id="25614" name="Group 20"/>
          <p:cNvGrpSpPr>
            <a:grpSpLocks/>
          </p:cNvGrpSpPr>
          <p:nvPr/>
        </p:nvGrpSpPr>
        <p:grpSpPr bwMode="auto">
          <a:xfrm>
            <a:off x="1371600" y="1676400"/>
            <a:ext cx="6856413" cy="4430713"/>
            <a:chOff x="947" y="1008"/>
            <a:chExt cx="4859" cy="2791"/>
          </a:xfrm>
        </p:grpSpPr>
        <p:sp>
          <p:nvSpPr>
            <p:cNvPr id="25626" name="Text Box 21"/>
            <p:cNvSpPr txBox="1">
              <a:spLocks noChangeArrowheads="1"/>
            </p:cNvSpPr>
            <p:nvPr/>
          </p:nvSpPr>
          <p:spPr bwMode="auto">
            <a:xfrm>
              <a:off x="4534" y="3066"/>
              <a:ext cx="1272"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b="1">
                  <a:latin typeface="Times New Roman" pitchFamily="18" charset="0"/>
                </a:rPr>
                <a:t>Normal Blood Glucose</a:t>
              </a:r>
            </a:p>
          </p:txBody>
        </p:sp>
        <p:sp>
          <p:nvSpPr>
            <p:cNvPr id="25627" name="Line 22"/>
            <p:cNvSpPr>
              <a:spLocks noChangeShapeType="1"/>
            </p:cNvSpPr>
            <p:nvPr/>
          </p:nvSpPr>
          <p:spPr bwMode="auto">
            <a:xfrm>
              <a:off x="961" y="1747"/>
              <a:ext cx="3719" cy="0"/>
            </a:xfrm>
            <a:prstGeom prst="line">
              <a:avLst/>
            </a:prstGeom>
            <a:noFill/>
            <a:ln w="38100" cap="rnd">
              <a:solidFill>
                <a:srgbClr val="0070C0"/>
              </a:solidFill>
              <a:prstDash val="sysDot"/>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5628" name="Text Box 23"/>
            <p:cNvSpPr txBox="1">
              <a:spLocks noChangeArrowheads="1"/>
            </p:cNvSpPr>
            <p:nvPr/>
          </p:nvSpPr>
          <p:spPr bwMode="auto">
            <a:xfrm>
              <a:off x="4166" y="1632"/>
              <a:ext cx="1573" cy="2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b="1">
                  <a:latin typeface="Times New Roman" pitchFamily="18" charset="0"/>
                </a:rPr>
                <a:t>Normal</a:t>
              </a:r>
              <a:r>
                <a:rPr lang="en-US" altLang="en-US" sz="1400" b="1">
                  <a:solidFill>
                    <a:srgbClr val="FCD801"/>
                  </a:solidFill>
                  <a:latin typeface="Times New Roman" pitchFamily="18" charset="0"/>
                </a:rPr>
                <a:t> </a:t>
              </a:r>
              <a:r>
                <a:rPr lang="en-US" altLang="en-US" sz="1400" b="1">
                  <a:latin typeface="Times New Roman" pitchFamily="18" charset="0"/>
                </a:rPr>
                <a:t> </a:t>
              </a:r>
            </a:p>
          </p:txBody>
        </p:sp>
        <p:sp>
          <p:nvSpPr>
            <p:cNvPr id="25629" name="Line 24"/>
            <p:cNvSpPr>
              <a:spLocks noChangeShapeType="1"/>
            </p:cNvSpPr>
            <p:nvPr/>
          </p:nvSpPr>
          <p:spPr bwMode="gray">
            <a:xfrm>
              <a:off x="2748" y="1228"/>
              <a:ext cx="0" cy="2349"/>
            </a:xfrm>
            <a:prstGeom prst="line">
              <a:avLst/>
            </a:prstGeom>
            <a:noFill/>
            <a:ln w="28575">
              <a:solidFill>
                <a:srgbClr val="FFFFFF"/>
              </a:solidFill>
              <a:prstDash val="dash"/>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30" name="Line 25"/>
            <p:cNvSpPr>
              <a:spLocks noChangeShapeType="1"/>
            </p:cNvSpPr>
            <p:nvPr/>
          </p:nvSpPr>
          <p:spPr bwMode="auto">
            <a:xfrm>
              <a:off x="2134" y="3686"/>
              <a:ext cx="429" cy="0"/>
            </a:xfrm>
            <a:prstGeom prst="line">
              <a:avLst/>
            </a:prstGeom>
            <a:noFill/>
            <a:ln w="28575">
              <a:solidFill>
                <a:schemeClr val="hlink"/>
              </a:solidFill>
              <a:round/>
              <a:headEnd type="none" w="sm" len="sm"/>
              <a:tailEnd type="arrow"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31" name="Rectangle 26"/>
            <p:cNvSpPr>
              <a:spLocks noChangeArrowheads="1"/>
            </p:cNvSpPr>
            <p:nvPr/>
          </p:nvSpPr>
          <p:spPr bwMode="auto">
            <a:xfrm>
              <a:off x="1418" y="3607"/>
              <a:ext cx="761"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en-US" altLang="en-US" sz="1400" b="1">
                  <a:latin typeface="Times New Roman" pitchFamily="18" charset="0"/>
                </a:rPr>
                <a:t>Years</a:t>
              </a:r>
            </a:p>
          </p:txBody>
        </p:sp>
        <p:sp>
          <p:nvSpPr>
            <p:cNvPr id="25632" name="Line 27"/>
            <p:cNvSpPr>
              <a:spLocks noChangeShapeType="1"/>
            </p:cNvSpPr>
            <p:nvPr/>
          </p:nvSpPr>
          <p:spPr bwMode="auto">
            <a:xfrm flipH="1">
              <a:off x="983" y="3686"/>
              <a:ext cx="471" cy="0"/>
            </a:xfrm>
            <a:prstGeom prst="line">
              <a:avLst/>
            </a:prstGeom>
            <a:noFill/>
            <a:ln w="28575">
              <a:solidFill>
                <a:schemeClr val="hlink"/>
              </a:solidFill>
              <a:round/>
              <a:headEnd/>
              <a:tailEnd type="arrow"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33" name="Line 28"/>
            <p:cNvSpPr>
              <a:spLocks noChangeShapeType="1"/>
            </p:cNvSpPr>
            <p:nvPr/>
          </p:nvSpPr>
          <p:spPr bwMode="auto">
            <a:xfrm flipV="1">
              <a:off x="947" y="3557"/>
              <a:ext cx="3726"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34" name="Line 29"/>
            <p:cNvSpPr>
              <a:spLocks noChangeShapeType="1"/>
            </p:cNvSpPr>
            <p:nvPr/>
          </p:nvSpPr>
          <p:spPr bwMode="auto">
            <a:xfrm>
              <a:off x="952" y="1187"/>
              <a:ext cx="0" cy="237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5635" name="Group 30"/>
            <p:cNvGrpSpPr>
              <a:grpSpLocks/>
            </p:cNvGrpSpPr>
            <p:nvPr/>
          </p:nvGrpSpPr>
          <p:grpSpPr bwMode="auto">
            <a:xfrm>
              <a:off x="1848" y="1011"/>
              <a:ext cx="894" cy="212"/>
              <a:chOff x="2009" y="1288"/>
              <a:chExt cx="894" cy="212"/>
            </a:xfrm>
          </p:grpSpPr>
          <p:sp>
            <p:nvSpPr>
              <p:cNvPr id="25638" name="Text Box 31"/>
              <p:cNvSpPr txBox="1">
                <a:spLocks noChangeArrowheads="1"/>
              </p:cNvSpPr>
              <p:nvPr/>
            </p:nvSpPr>
            <p:spPr bwMode="auto">
              <a:xfrm>
                <a:off x="2009" y="1288"/>
                <a:ext cx="448" cy="2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latin typeface="Times New Roman" pitchFamily="18" charset="0"/>
                  </a:rPr>
                  <a:t>IGT</a:t>
                </a:r>
              </a:p>
            </p:txBody>
          </p:sp>
          <p:sp>
            <p:nvSpPr>
              <p:cNvPr id="25639" name="Line 32"/>
              <p:cNvSpPr>
                <a:spLocks noChangeShapeType="1"/>
              </p:cNvSpPr>
              <p:nvPr/>
            </p:nvSpPr>
            <p:spPr bwMode="auto">
              <a:xfrm>
                <a:off x="2375" y="1410"/>
                <a:ext cx="532" cy="6"/>
              </a:xfrm>
              <a:prstGeom prst="line">
                <a:avLst/>
              </a:prstGeom>
              <a:noFill/>
              <a:ln w="38100">
                <a:solidFill>
                  <a:schemeClr val="hlink"/>
                </a:solidFill>
                <a:round/>
                <a:headEnd type="none" w="sm" len="sm"/>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5636" name="Text Box 33"/>
            <p:cNvSpPr txBox="1">
              <a:spLocks noChangeArrowheads="1"/>
            </p:cNvSpPr>
            <p:nvPr/>
          </p:nvSpPr>
          <p:spPr bwMode="auto">
            <a:xfrm>
              <a:off x="2743" y="1008"/>
              <a:ext cx="793" cy="2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latin typeface="Times New Roman" pitchFamily="18" charset="0"/>
                </a:rPr>
                <a:t>Diabetes</a:t>
              </a:r>
            </a:p>
          </p:txBody>
        </p:sp>
        <p:sp>
          <p:nvSpPr>
            <p:cNvPr id="25637" name="Line 34"/>
            <p:cNvSpPr>
              <a:spLocks noChangeShapeType="1"/>
            </p:cNvSpPr>
            <p:nvPr/>
          </p:nvSpPr>
          <p:spPr bwMode="auto">
            <a:xfrm>
              <a:off x="3540" y="1142"/>
              <a:ext cx="1160" cy="0"/>
            </a:xfrm>
            <a:prstGeom prst="line">
              <a:avLst/>
            </a:prstGeom>
            <a:noFill/>
            <a:ln w="38100">
              <a:solidFill>
                <a:schemeClr val="hlink"/>
              </a:solidFill>
              <a:round/>
              <a:headEnd type="none" w="sm" len="sm"/>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35"/>
          <p:cNvGrpSpPr>
            <a:grpSpLocks/>
          </p:cNvGrpSpPr>
          <p:nvPr/>
        </p:nvGrpSpPr>
        <p:grpSpPr bwMode="auto">
          <a:xfrm>
            <a:off x="4394200" y="2057400"/>
            <a:ext cx="976313" cy="4097338"/>
            <a:chOff x="3114" y="1296"/>
            <a:chExt cx="692" cy="2581"/>
          </a:xfrm>
        </p:grpSpPr>
        <p:sp>
          <p:nvSpPr>
            <p:cNvPr id="25624" name="Text Box 36"/>
            <p:cNvSpPr txBox="1">
              <a:spLocks noChangeAspect="1" noChangeArrowheads="1"/>
            </p:cNvSpPr>
            <p:nvPr/>
          </p:nvSpPr>
          <p:spPr bwMode="auto">
            <a:xfrm>
              <a:off x="3114" y="3551"/>
              <a:ext cx="692" cy="32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1">
                  <a:latin typeface="Times New Roman" pitchFamily="18" charset="0"/>
                </a:rPr>
                <a:t>Avg           Dx</a:t>
              </a:r>
            </a:p>
            <a:p>
              <a:pPr algn="ctr" eaLnBrk="1" hangingPunct="1"/>
              <a:r>
                <a:rPr lang="en-US" altLang="en-US" sz="1400" b="1">
                  <a:latin typeface="Times New Roman" pitchFamily="18" charset="0"/>
                </a:rPr>
                <a:t>9-12 yrs*</a:t>
              </a:r>
              <a:r>
                <a:rPr lang="en-US" altLang="en-US" sz="1200" b="1"/>
                <a:t> </a:t>
              </a:r>
            </a:p>
          </p:txBody>
        </p:sp>
        <p:sp>
          <p:nvSpPr>
            <p:cNvPr id="25625" name="Line 37"/>
            <p:cNvSpPr>
              <a:spLocks noChangeShapeType="1"/>
            </p:cNvSpPr>
            <p:nvPr/>
          </p:nvSpPr>
          <p:spPr bwMode="gray">
            <a:xfrm flipV="1">
              <a:off x="3464" y="1296"/>
              <a:ext cx="0" cy="2249"/>
            </a:xfrm>
            <a:prstGeom prst="line">
              <a:avLst/>
            </a:prstGeom>
            <a:noFill/>
            <a:ln w="19050">
              <a:solidFill>
                <a:schemeClr val="tx1"/>
              </a:solidFill>
              <a:prstDash val="dash"/>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38"/>
          <p:cNvGrpSpPr>
            <a:grpSpLocks/>
          </p:cNvGrpSpPr>
          <p:nvPr/>
        </p:nvGrpSpPr>
        <p:grpSpPr bwMode="auto">
          <a:xfrm>
            <a:off x="3827463" y="2057400"/>
            <a:ext cx="2808287" cy="2862263"/>
            <a:chOff x="2712" y="1296"/>
            <a:chExt cx="1991" cy="1803"/>
          </a:xfrm>
        </p:grpSpPr>
        <p:sp>
          <p:nvSpPr>
            <p:cNvPr id="25620" name="Freeform 39"/>
            <p:cNvSpPr>
              <a:spLocks/>
            </p:cNvSpPr>
            <p:nvPr/>
          </p:nvSpPr>
          <p:spPr bwMode="auto">
            <a:xfrm>
              <a:off x="2749" y="2267"/>
              <a:ext cx="1938" cy="740"/>
            </a:xfrm>
            <a:custGeom>
              <a:avLst/>
              <a:gdLst>
                <a:gd name="T0" fmla="*/ 0 w 1956"/>
                <a:gd name="T1" fmla="*/ 740 h 740"/>
                <a:gd name="T2" fmla="*/ 289 w 1956"/>
                <a:gd name="T3" fmla="*/ 672 h 740"/>
                <a:gd name="T4" fmla="*/ 646 w 1956"/>
                <a:gd name="T5" fmla="*/ 556 h 740"/>
                <a:gd name="T6" fmla="*/ 1050 w 1956"/>
                <a:gd name="T7" fmla="*/ 376 h 740"/>
                <a:gd name="T8" fmla="*/ 1443 w 1956"/>
                <a:gd name="T9" fmla="*/ 196 h 740"/>
                <a:gd name="T10" fmla="*/ 1696 w 1956"/>
                <a:gd name="T11" fmla="*/ 76 h 740"/>
                <a:gd name="T12" fmla="*/ 1867 w 1956"/>
                <a:gd name="T13" fmla="*/ 0 h 7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6" h="740">
                  <a:moveTo>
                    <a:pt x="0" y="740"/>
                  </a:moveTo>
                  <a:cubicBezTo>
                    <a:pt x="95" y="721"/>
                    <a:pt x="191" y="703"/>
                    <a:pt x="304" y="672"/>
                  </a:cubicBezTo>
                  <a:cubicBezTo>
                    <a:pt x="417" y="641"/>
                    <a:pt x="543" y="605"/>
                    <a:pt x="676" y="556"/>
                  </a:cubicBezTo>
                  <a:cubicBezTo>
                    <a:pt x="809" y="507"/>
                    <a:pt x="961" y="436"/>
                    <a:pt x="1100" y="376"/>
                  </a:cubicBezTo>
                  <a:cubicBezTo>
                    <a:pt x="1239" y="316"/>
                    <a:pt x="1399" y="246"/>
                    <a:pt x="1512" y="196"/>
                  </a:cubicBezTo>
                  <a:cubicBezTo>
                    <a:pt x="1625" y="146"/>
                    <a:pt x="1702" y="109"/>
                    <a:pt x="1776" y="76"/>
                  </a:cubicBezTo>
                  <a:cubicBezTo>
                    <a:pt x="1850" y="43"/>
                    <a:pt x="1903" y="21"/>
                    <a:pt x="1956" y="0"/>
                  </a:cubicBezTo>
                </a:path>
              </a:pathLst>
            </a:custGeom>
            <a:noFill/>
            <a:ln w="57150" cap="flat" cmpd="sng">
              <a:solidFill>
                <a:schemeClr val="hlink"/>
              </a:solidFill>
              <a:prstDash val="solid"/>
              <a:round/>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25621" name="Freeform 40"/>
            <p:cNvSpPr>
              <a:spLocks/>
            </p:cNvSpPr>
            <p:nvPr/>
          </p:nvSpPr>
          <p:spPr bwMode="auto">
            <a:xfrm>
              <a:off x="2741" y="2463"/>
              <a:ext cx="1962" cy="636"/>
            </a:xfrm>
            <a:custGeom>
              <a:avLst/>
              <a:gdLst>
                <a:gd name="T0" fmla="*/ 0 w 1980"/>
                <a:gd name="T1" fmla="*/ 636 h 636"/>
                <a:gd name="T2" fmla="*/ 305 w 1980"/>
                <a:gd name="T3" fmla="*/ 572 h 636"/>
                <a:gd name="T4" fmla="*/ 658 w 1980"/>
                <a:gd name="T5" fmla="*/ 492 h 636"/>
                <a:gd name="T6" fmla="*/ 880 w 1980"/>
                <a:gd name="T7" fmla="*/ 428 h 636"/>
                <a:gd name="T8" fmla="*/ 1220 w 1980"/>
                <a:gd name="T9" fmla="*/ 316 h 636"/>
                <a:gd name="T10" fmla="*/ 1540 w 1980"/>
                <a:gd name="T11" fmla="*/ 176 h 636"/>
                <a:gd name="T12" fmla="*/ 1766 w 1980"/>
                <a:gd name="T13" fmla="*/ 60 h 636"/>
                <a:gd name="T14" fmla="*/ 1891 w 1980"/>
                <a:gd name="T15" fmla="*/ 0 h 6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0" h="636">
                  <a:moveTo>
                    <a:pt x="0" y="636"/>
                  </a:moveTo>
                  <a:cubicBezTo>
                    <a:pt x="103" y="616"/>
                    <a:pt x="206" y="596"/>
                    <a:pt x="320" y="572"/>
                  </a:cubicBezTo>
                  <a:cubicBezTo>
                    <a:pt x="434" y="548"/>
                    <a:pt x="588" y="516"/>
                    <a:pt x="688" y="492"/>
                  </a:cubicBezTo>
                  <a:cubicBezTo>
                    <a:pt x="788" y="468"/>
                    <a:pt x="822" y="457"/>
                    <a:pt x="920" y="428"/>
                  </a:cubicBezTo>
                  <a:cubicBezTo>
                    <a:pt x="1018" y="399"/>
                    <a:pt x="1161" y="358"/>
                    <a:pt x="1276" y="316"/>
                  </a:cubicBezTo>
                  <a:cubicBezTo>
                    <a:pt x="1391" y="274"/>
                    <a:pt x="1517" y="219"/>
                    <a:pt x="1612" y="176"/>
                  </a:cubicBezTo>
                  <a:cubicBezTo>
                    <a:pt x="1707" y="133"/>
                    <a:pt x="1787" y="89"/>
                    <a:pt x="1848" y="60"/>
                  </a:cubicBezTo>
                  <a:cubicBezTo>
                    <a:pt x="1909" y="31"/>
                    <a:pt x="1944" y="15"/>
                    <a:pt x="1980" y="0"/>
                  </a:cubicBezTo>
                </a:path>
              </a:pathLst>
            </a:custGeom>
            <a:noFill/>
            <a:ln w="57150" cap="flat" cmpd="sng">
              <a:solidFill>
                <a:srgbClr val="00FFFF"/>
              </a:solidFill>
              <a:prstDash val="solid"/>
              <a:round/>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25622" name="Line 41"/>
            <p:cNvSpPr>
              <a:spLocks noChangeShapeType="1"/>
            </p:cNvSpPr>
            <p:nvPr/>
          </p:nvSpPr>
          <p:spPr bwMode="gray">
            <a:xfrm flipH="1" flipV="1">
              <a:off x="2712" y="1521"/>
              <a:ext cx="1920" cy="399"/>
            </a:xfrm>
            <a:prstGeom prst="line">
              <a:avLst/>
            </a:prstGeom>
            <a:noFill/>
            <a:ln w="57150">
              <a:solidFill>
                <a:srgbClr val="FF33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23" name="Freeform 42"/>
            <p:cNvSpPr>
              <a:spLocks/>
            </p:cNvSpPr>
            <p:nvPr/>
          </p:nvSpPr>
          <p:spPr bwMode="auto">
            <a:xfrm>
              <a:off x="2760" y="1296"/>
              <a:ext cx="1824" cy="240"/>
            </a:xfrm>
            <a:custGeom>
              <a:avLst/>
              <a:gdLst>
                <a:gd name="T0" fmla="*/ 0 w 3168"/>
                <a:gd name="T1" fmla="*/ 0 h 1104"/>
                <a:gd name="T2" fmla="*/ 5 w 3168"/>
                <a:gd name="T3" fmla="*/ 0 h 1104"/>
                <a:gd name="T4" fmla="*/ 14 w 3168"/>
                <a:gd name="T5" fmla="*/ 0 h 1104"/>
                <a:gd name="T6" fmla="*/ 22 w 3168"/>
                <a:gd name="T7" fmla="*/ 0 h 1104"/>
                <a:gd name="T8" fmla="*/ 0 60000 65536"/>
                <a:gd name="T9" fmla="*/ 0 60000 65536"/>
                <a:gd name="T10" fmla="*/ 0 60000 65536"/>
                <a:gd name="T11" fmla="*/ 0 60000 65536"/>
                <a:gd name="T12" fmla="*/ 0 w 3168"/>
                <a:gd name="T13" fmla="*/ 0 h 1104"/>
                <a:gd name="T14" fmla="*/ 3168 w 3168"/>
                <a:gd name="T15" fmla="*/ 1104 h 1104"/>
              </a:gdLst>
              <a:ahLst/>
              <a:cxnLst>
                <a:cxn ang="T8">
                  <a:pos x="T0" y="T1"/>
                </a:cxn>
                <a:cxn ang="T9">
                  <a:pos x="T2" y="T3"/>
                </a:cxn>
                <a:cxn ang="T10">
                  <a:pos x="T4" y="T5"/>
                </a:cxn>
                <a:cxn ang="T11">
                  <a:pos x="T6" y="T7"/>
                </a:cxn>
              </a:cxnLst>
              <a:rect l="T12" t="T13" r="T14" b="T15"/>
              <a:pathLst>
                <a:path w="3168" h="1104">
                  <a:moveTo>
                    <a:pt x="0" y="1104"/>
                  </a:moveTo>
                  <a:cubicBezTo>
                    <a:pt x="184" y="992"/>
                    <a:pt x="368" y="880"/>
                    <a:pt x="720" y="720"/>
                  </a:cubicBezTo>
                  <a:cubicBezTo>
                    <a:pt x="1072" y="560"/>
                    <a:pt x="1704" y="264"/>
                    <a:pt x="2112" y="144"/>
                  </a:cubicBezTo>
                  <a:cubicBezTo>
                    <a:pt x="2520" y="24"/>
                    <a:pt x="2992" y="24"/>
                    <a:pt x="3168" y="0"/>
                  </a:cubicBezTo>
                </a:path>
              </a:pathLst>
            </a:custGeom>
            <a:noFill/>
            <a:ln w="57150">
              <a:solidFill>
                <a:srgbClr val="CC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43"/>
          <p:cNvGrpSpPr>
            <a:grpSpLocks/>
          </p:cNvGrpSpPr>
          <p:nvPr/>
        </p:nvGrpSpPr>
        <p:grpSpPr bwMode="auto">
          <a:xfrm>
            <a:off x="1795463" y="2438400"/>
            <a:ext cx="2098675" cy="1179513"/>
            <a:chOff x="1272" y="1536"/>
            <a:chExt cx="1488" cy="743"/>
          </a:xfrm>
        </p:grpSpPr>
        <p:sp>
          <p:nvSpPr>
            <p:cNvPr id="25618" name="Text Box 44"/>
            <p:cNvSpPr txBox="1">
              <a:spLocks noChangeArrowheads="1"/>
            </p:cNvSpPr>
            <p:nvPr/>
          </p:nvSpPr>
          <p:spPr bwMode="auto">
            <a:xfrm>
              <a:off x="1385" y="2088"/>
              <a:ext cx="1219" cy="1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pPr>
              <a:r>
                <a:rPr lang="en-US" altLang="en-US" sz="1200" b="1">
                  <a:latin typeface="Times New Roman" pitchFamily="18" charset="0"/>
                </a:rPr>
                <a:t>Insulin Resistance</a:t>
              </a:r>
            </a:p>
            <a:p>
              <a:pPr eaLnBrk="1" hangingPunct="1">
                <a:lnSpc>
                  <a:spcPct val="20000"/>
                </a:lnSpc>
              </a:pPr>
              <a:endParaRPr lang="en-US" altLang="en-US" sz="1200" b="1">
                <a:solidFill>
                  <a:srgbClr val="FCD801"/>
                </a:solidFill>
                <a:latin typeface="Times New Roman" pitchFamily="18" charset="0"/>
              </a:endParaRPr>
            </a:p>
          </p:txBody>
        </p:sp>
        <p:sp>
          <p:nvSpPr>
            <p:cNvPr id="25619" name="Freeform 45"/>
            <p:cNvSpPr>
              <a:spLocks/>
            </p:cNvSpPr>
            <p:nvPr/>
          </p:nvSpPr>
          <p:spPr bwMode="auto">
            <a:xfrm>
              <a:off x="1272" y="1536"/>
              <a:ext cx="1488" cy="624"/>
            </a:xfrm>
            <a:custGeom>
              <a:avLst/>
              <a:gdLst>
                <a:gd name="T0" fmla="*/ 0 w 1152"/>
                <a:gd name="T1" fmla="*/ 624 h 624"/>
                <a:gd name="T2" fmla="*/ 3848 w 1152"/>
                <a:gd name="T3" fmla="*/ 288 h 624"/>
                <a:gd name="T4" fmla="*/ 11528 w 1152"/>
                <a:gd name="T5" fmla="*/ 0 h 624"/>
                <a:gd name="T6" fmla="*/ 0 60000 65536"/>
                <a:gd name="T7" fmla="*/ 0 60000 65536"/>
                <a:gd name="T8" fmla="*/ 0 60000 65536"/>
                <a:gd name="T9" fmla="*/ 0 w 1152"/>
                <a:gd name="T10" fmla="*/ 0 h 624"/>
                <a:gd name="T11" fmla="*/ 1152 w 1152"/>
                <a:gd name="T12" fmla="*/ 624 h 624"/>
              </a:gdLst>
              <a:ahLst/>
              <a:cxnLst>
                <a:cxn ang="T6">
                  <a:pos x="T0" y="T1"/>
                </a:cxn>
                <a:cxn ang="T7">
                  <a:pos x="T2" y="T3"/>
                </a:cxn>
                <a:cxn ang="T8">
                  <a:pos x="T4" y="T5"/>
                </a:cxn>
              </a:cxnLst>
              <a:rect l="T9" t="T10" r="T11" b="T12"/>
              <a:pathLst>
                <a:path w="1152" h="624">
                  <a:moveTo>
                    <a:pt x="0" y="624"/>
                  </a:moveTo>
                  <a:cubicBezTo>
                    <a:pt x="96" y="508"/>
                    <a:pt x="192" y="392"/>
                    <a:pt x="384" y="288"/>
                  </a:cubicBezTo>
                  <a:cubicBezTo>
                    <a:pt x="576" y="184"/>
                    <a:pt x="864" y="92"/>
                    <a:pt x="1152" y="0"/>
                  </a:cubicBezTo>
                </a:path>
              </a:pathLst>
            </a:custGeom>
            <a:noFill/>
            <a:ln w="57150">
              <a:solidFill>
                <a:srgbClr val="CC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350838"/>
            <a:ext cx="6934200" cy="563562"/>
          </a:xfrm>
        </p:spPr>
        <p:txBody>
          <a:bodyPr>
            <a:noAutofit/>
          </a:bodyPr>
          <a:lstStyle/>
          <a:p>
            <a:pPr eaLnBrk="1" hangingPunct="1">
              <a:defRPr/>
            </a:pPr>
            <a:r>
              <a:rPr lang="en-US" altLang="en-GB" sz="4000" dirty="0"/>
              <a:t>Progression to Type 2 Diabetes</a:t>
            </a:r>
          </a:p>
        </p:txBody>
      </p:sp>
      <p:sp>
        <p:nvSpPr>
          <p:cNvPr id="164867" name="Text Box 3"/>
          <p:cNvSpPr txBox="1">
            <a:spLocks noChangeArrowheads="1"/>
          </p:cNvSpPr>
          <p:nvPr/>
        </p:nvSpPr>
        <p:spPr bwMode="auto">
          <a:xfrm>
            <a:off x="5562600" y="6096000"/>
            <a:ext cx="3581400" cy="587375"/>
          </a:xfrm>
          <a:prstGeom prst="rect">
            <a:avLst/>
          </a:prstGeom>
          <a:noFill/>
          <a:ln w="9525">
            <a:noFill/>
            <a:miter lim="800000"/>
            <a:headEnd/>
            <a:tailEnd/>
          </a:ln>
          <a:effectLst/>
        </p:spPr>
        <p:txBody>
          <a:bodyPr>
            <a:spAutoFit/>
          </a:bodyPr>
          <a:lstStyle/>
          <a:p>
            <a:pPr eaLnBrk="0" hangingPunct="0">
              <a:lnSpc>
                <a:spcPct val="90000"/>
              </a:lnSpc>
              <a:defRPr/>
            </a:pPr>
            <a:r>
              <a:rPr lang="en-US" altLang="en-GB" sz="1200">
                <a:solidFill>
                  <a:srgbClr val="FFFFFF"/>
                </a:solidFill>
                <a:effectLst>
                  <a:outerShdw blurRad="38100" dist="38100" dir="2700000" algn="tl">
                    <a:srgbClr val="000000"/>
                  </a:outerShdw>
                </a:effectLst>
              </a:rPr>
              <a:t>Ref. Kruszynska Y, Olefsky JM. </a:t>
            </a:r>
            <a:r>
              <a:rPr lang="en-US" altLang="en-GB" sz="1200" i="1">
                <a:solidFill>
                  <a:srgbClr val="FFFFFF"/>
                </a:solidFill>
                <a:effectLst>
                  <a:outerShdw blurRad="38100" dist="38100" dir="2700000" algn="tl">
                    <a:srgbClr val="000000"/>
                  </a:outerShdw>
                </a:effectLst>
              </a:rPr>
              <a:t>J Invest Med</a:t>
            </a:r>
            <a:r>
              <a:rPr lang="en-US" altLang="en-GB" sz="1200">
                <a:solidFill>
                  <a:srgbClr val="FFFFFF"/>
                </a:solidFill>
                <a:effectLst>
                  <a:outerShdw blurRad="38100" dist="38100" dir="2700000" algn="tl">
                    <a:srgbClr val="000000"/>
                  </a:outerShdw>
                </a:effectLst>
              </a:rPr>
              <a:t>. </a:t>
            </a:r>
          </a:p>
          <a:p>
            <a:pPr eaLnBrk="0" hangingPunct="0">
              <a:lnSpc>
                <a:spcPct val="90000"/>
              </a:lnSpc>
              <a:defRPr/>
            </a:pPr>
            <a:r>
              <a:rPr lang="en-US" altLang="en-GB" sz="1200">
                <a:solidFill>
                  <a:srgbClr val="FFFFFF"/>
                </a:solidFill>
                <a:effectLst>
                  <a:outerShdw blurRad="38100" dist="38100" dir="2700000" algn="tl">
                    <a:srgbClr val="000000"/>
                  </a:outerShdw>
                </a:effectLst>
              </a:rPr>
              <a:t>1996;44:413-428.</a:t>
            </a:r>
          </a:p>
          <a:p>
            <a:pPr eaLnBrk="0" hangingPunct="0">
              <a:lnSpc>
                <a:spcPct val="90000"/>
              </a:lnSpc>
              <a:defRPr/>
            </a:pPr>
            <a:r>
              <a:rPr lang="en-US" altLang="en-GB" sz="1200">
                <a:solidFill>
                  <a:srgbClr val="FFFFFF"/>
                </a:solidFill>
                <a:effectLst>
                  <a:outerShdw blurRad="38100" dist="38100" dir="2700000" algn="tl">
                    <a:srgbClr val="000000"/>
                  </a:outerShdw>
                </a:effectLst>
              </a:rPr>
              <a:t>Weyer C, et al. </a:t>
            </a:r>
            <a:r>
              <a:rPr lang="en-US" altLang="en-GB" sz="1200" i="1">
                <a:solidFill>
                  <a:srgbClr val="FFFFFF"/>
                </a:solidFill>
                <a:effectLst>
                  <a:outerShdw blurRad="38100" dist="38100" dir="2700000" algn="tl">
                    <a:srgbClr val="000000"/>
                  </a:outerShdw>
                </a:effectLst>
              </a:rPr>
              <a:t>J Clin Invest. </a:t>
            </a:r>
            <a:r>
              <a:rPr lang="en-US" altLang="en-GB" sz="1200">
                <a:solidFill>
                  <a:srgbClr val="FFFFFF"/>
                </a:solidFill>
                <a:effectLst>
                  <a:outerShdw blurRad="38100" dist="38100" dir="2700000" algn="tl">
                    <a:srgbClr val="000000"/>
                  </a:outerShdw>
                </a:effectLst>
              </a:rPr>
              <a:t>1999;104:787-794.</a:t>
            </a:r>
          </a:p>
        </p:txBody>
      </p:sp>
      <p:grpSp>
        <p:nvGrpSpPr>
          <p:cNvPr id="2" name="Group 4"/>
          <p:cNvGrpSpPr>
            <a:grpSpLocks/>
          </p:cNvGrpSpPr>
          <p:nvPr/>
        </p:nvGrpSpPr>
        <p:grpSpPr bwMode="auto">
          <a:xfrm>
            <a:off x="2581275" y="1236663"/>
            <a:ext cx="4121150" cy="746125"/>
            <a:chOff x="2015" y="1067"/>
            <a:chExt cx="2920" cy="470"/>
          </a:xfrm>
        </p:grpSpPr>
        <p:grpSp>
          <p:nvGrpSpPr>
            <p:cNvPr id="26669" name="Group 5"/>
            <p:cNvGrpSpPr>
              <a:grpSpLocks/>
            </p:cNvGrpSpPr>
            <p:nvPr/>
          </p:nvGrpSpPr>
          <p:grpSpPr bwMode="auto">
            <a:xfrm>
              <a:off x="2015" y="1067"/>
              <a:ext cx="2920" cy="470"/>
              <a:chOff x="2015" y="1067"/>
              <a:chExt cx="2920" cy="470"/>
            </a:xfrm>
          </p:grpSpPr>
          <p:sp>
            <p:nvSpPr>
              <p:cNvPr id="26671" name="AutoShape 6"/>
              <p:cNvSpPr>
                <a:spLocks noChangeArrowheads="1"/>
              </p:cNvSpPr>
              <p:nvPr/>
            </p:nvSpPr>
            <p:spPr bwMode="auto">
              <a:xfrm>
                <a:off x="2015" y="1067"/>
                <a:ext cx="2920" cy="3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7 w 21600"/>
                  <a:gd name="T13" fmla="*/ 2148 h 21600"/>
                  <a:gd name="T14" fmla="*/ 19433 w 21600"/>
                  <a:gd name="T15" fmla="*/ 19452 h 21600"/>
                </a:gdLst>
                <a:ahLst/>
                <a:cxnLst>
                  <a:cxn ang="T8">
                    <a:pos x="T0" y="T1"/>
                  </a:cxn>
                  <a:cxn ang="T9">
                    <a:pos x="T2" y="T3"/>
                  </a:cxn>
                  <a:cxn ang="T10">
                    <a:pos x="T4" y="T5"/>
                  </a:cxn>
                  <a:cxn ang="T11">
                    <a:pos x="T6" y="T7"/>
                  </a:cxn>
                </a:cxnLst>
                <a:rect l="T12" t="T13" r="T14" b="T15"/>
                <a:pathLst>
                  <a:path w="21600" h="21600">
                    <a:moveTo>
                      <a:pt x="0" y="0"/>
                    </a:moveTo>
                    <a:lnTo>
                      <a:pt x="732" y="21600"/>
                    </a:lnTo>
                    <a:lnTo>
                      <a:pt x="20868" y="21600"/>
                    </a:lnTo>
                    <a:lnTo>
                      <a:pt x="21600" y="0"/>
                    </a:lnTo>
                    <a:lnTo>
                      <a:pt x="0" y="0"/>
                    </a:lnTo>
                    <a:close/>
                  </a:path>
                </a:pathLst>
              </a:custGeom>
              <a:solidFill>
                <a:srgbClr val="33CCCC"/>
              </a:solidFill>
              <a:ln w="28575">
                <a:solidFill>
                  <a:srgbClr val="FFFF00"/>
                </a:solidFill>
                <a:miter lim="800000"/>
                <a:headEnd/>
                <a:tailEnd/>
              </a:ln>
            </p:spPr>
            <p:txBody>
              <a:bodyPr wrap="none" anchor="ctr"/>
              <a:lstStyle/>
              <a:p>
                <a:endParaRPr lang="en-US"/>
              </a:p>
            </p:txBody>
          </p:sp>
          <p:sp>
            <p:nvSpPr>
              <p:cNvPr id="26672" name="Line 7"/>
              <p:cNvSpPr>
                <a:spLocks noChangeShapeType="1"/>
              </p:cNvSpPr>
              <p:nvPr/>
            </p:nvSpPr>
            <p:spPr bwMode="auto">
              <a:xfrm>
                <a:off x="3475" y="1439"/>
                <a:ext cx="0" cy="98"/>
              </a:xfrm>
              <a:prstGeom prst="line">
                <a:avLst/>
              </a:prstGeom>
              <a:noFill/>
              <a:ln w="127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70" name="Text Box 8"/>
            <p:cNvSpPr txBox="1">
              <a:spLocks noChangeArrowheads="1"/>
            </p:cNvSpPr>
            <p:nvPr/>
          </p:nvSpPr>
          <p:spPr bwMode="auto">
            <a:xfrm>
              <a:off x="2652" y="1120"/>
              <a:ext cx="16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GB" sz="2000" b="1"/>
                <a:t>Insulin resistance</a:t>
              </a:r>
            </a:p>
          </p:txBody>
        </p:sp>
      </p:grpSp>
      <p:grpSp>
        <p:nvGrpSpPr>
          <p:cNvPr id="4" name="Group 9"/>
          <p:cNvGrpSpPr>
            <a:grpSpLocks/>
          </p:cNvGrpSpPr>
          <p:nvPr/>
        </p:nvGrpSpPr>
        <p:grpSpPr bwMode="auto">
          <a:xfrm>
            <a:off x="2763838" y="1984375"/>
            <a:ext cx="3754437" cy="755650"/>
            <a:chOff x="2145" y="1538"/>
            <a:chExt cx="2660" cy="476"/>
          </a:xfrm>
        </p:grpSpPr>
        <p:grpSp>
          <p:nvGrpSpPr>
            <p:cNvPr id="26665" name="Group 10"/>
            <p:cNvGrpSpPr>
              <a:grpSpLocks/>
            </p:cNvGrpSpPr>
            <p:nvPr/>
          </p:nvGrpSpPr>
          <p:grpSpPr bwMode="auto">
            <a:xfrm>
              <a:off x="2145" y="1538"/>
              <a:ext cx="2660" cy="476"/>
              <a:chOff x="2145" y="1538"/>
              <a:chExt cx="2660" cy="476"/>
            </a:xfrm>
          </p:grpSpPr>
          <p:sp>
            <p:nvSpPr>
              <p:cNvPr id="26667" name="AutoShape 11"/>
              <p:cNvSpPr>
                <a:spLocks noChangeArrowheads="1"/>
              </p:cNvSpPr>
              <p:nvPr/>
            </p:nvSpPr>
            <p:spPr bwMode="auto">
              <a:xfrm>
                <a:off x="2145" y="1538"/>
                <a:ext cx="2660" cy="3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92 w 21600"/>
                  <a:gd name="T13" fmla="*/ 2206 h 21600"/>
                  <a:gd name="T14" fmla="*/ 19408 w 21600"/>
                  <a:gd name="T15" fmla="*/ 19394 h 21600"/>
                </a:gdLst>
                <a:ahLst/>
                <a:cxnLst>
                  <a:cxn ang="T8">
                    <a:pos x="T0" y="T1"/>
                  </a:cxn>
                  <a:cxn ang="T9">
                    <a:pos x="T2" y="T3"/>
                  </a:cxn>
                  <a:cxn ang="T10">
                    <a:pos x="T4" y="T5"/>
                  </a:cxn>
                  <a:cxn ang="T11">
                    <a:pos x="T6" y="T7"/>
                  </a:cxn>
                </a:cxnLst>
                <a:rect l="T12" t="T13" r="T14" b="T15"/>
                <a:pathLst>
                  <a:path w="21600" h="21600">
                    <a:moveTo>
                      <a:pt x="0" y="0"/>
                    </a:moveTo>
                    <a:lnTo>
                      <a:pt x="780" y="21600"/>
                    </a:lnTo>
                    <a:lnTo>
                      <a:pt x="20820" y="21600"/>
                    </a:lnTo>
                    <a:lnTo>
                      <a:pt x="21600" y="0"/>
                    </a:lnTo>
                    <a:lnTo>
                      <a:pt x="0" y="0"/>
                    </a:lnTo>
                    <a:close/>
                  </a:path>
                </a:pathLst>
              </a:custGeom>
              <a:solidFill>
                <a:srgbClr val="33CCCC"/>
              </a:solidFill>
              <a:ln w="28575">
                <a:solidFill>
                  <a:srgbClr val="FFFF00"/>
                </a:solidFill>
                <a:miter lim="800000"/>
                <a:headEnd/>
                <a:tailEnd/>
              </a:ln>
            </p:spPr>
            <p:txBody>
              <a:bodyPr wrap="none" anchor="ctr"/>
              <a:lstStyle/>
              <a:p>
                <a:endParaRPr lang="en-US"/>
              </a:p>
            </p:txBody>
          </p:sp>
          <p:sp>
            <p:nvSpPr>
              <p:cNvPr id="26668" name="Line 12"/>
              <p:cNvSpPr>
                <a:spLocks noChangeShapeType="1"/>
              </p:cNvSpPr>
              <p:nvPr/>
            </p:nvSpPr>
            <p:spPr bwMode="auto">
              <a:xfrm>
                <a:off x="3475" y="1916"/>
                <a:ext cx="0" cy="98"/>
              </a:xfrm>
              <a:prstGeom prst="line">
                <a:avLst/>
              </a:prstGeom>
              <a:noFill/>
              <a:ln w="127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66" name="Text Box 13"/>
            <p:cNvSpPr txBox="1">
              <a:spLocks noChangeArrowheads="1"/>
            </p:cNvSpPr>
            <p:nvPr/>
          </p:nvSpPr>
          <p:spPr bwMode="auto">
            <a:xfrm>
              <a:off x="2661" y="1580"/>
              <a:ext cx="16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GB" sz="2000" b="1"/>
                <a:t>Hyperinsulinemia</a:t>
              </a:r>
            </a:p>
          </p:txBody>
        </p:sp>
      </p:grpSp>
      <p:grpSp>
        <p:nvGrpSpPr>
          <p:cNvPr id="6" name="Group 14"/>
          <p:cNvGrpSpPr>
            <a:grpSpLocks/>
          </p:cNvGrpSpPr>
          <p:nvPr/>
        </p:nvGrpSpPr>
        <p:grpSpPr bwMode="auto">
          <a:xfrm>
            <a:off x="2895600" y="2743200"/>
            <a:ext cx="3689350" cy="766763"/>
            <a:chOff x="2170" y="2001"/>
            <a:chExt cx="2615" cy="483"/>
          </a:xfrm>
        </p:grpSpPr>
        <p:grpSp>
          <p:nvGrpSpPr>
            <p:cNvPr id="26661" name="Group 15"/>
            <p:cNvGrpSpPr>
              <a:grpSpLocks/>
            </p:cNvGrpSpPr>
            <p:nvPr/>
          </p:nvGrpSpPr>
          <p:grpSpPr bwMode="auto">
            <a:xfrm>
              <a:off x="2272" y="2010"/>
              <a:ext cx="2407" cy="474"/>
              <a:chOff x="2272" y="2010"/>
              <a:chExt cx="2407" cy="474"/>
            </a:xfrm>
          </p:grpSpPr>
          <p:sp>
            <p:nvSpPr>
              <p:cNvPr id="26663" name="AutoShape 16"/>
              <p:cNvSpPr>
                <a:spLocks noChangeArrowheads="1"/>
              </p:cNvSpPr>
              <p:nvPr/>
            </p:nvSpPr>
            <p:spPr bwMode="auto">
              <a:xfrm>
                <a:off x="2272" y="2010"/>
                <a:ext cx="2407" cy="3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234 w 21600"/>
                  <a:gd name="T13" fmla="*/ 2206 h 21600"/>
                  <a:gd name="T14" fmla="*/ 19366 w 21600"/>
                  <a:gd name="T15" fmla="*/ 19394 h 21600"/>
                </a:gdLst>
                <a:ahLst/>
                <a:cxnLst>
                  <a:cxn ang="T8">
                    <a:pos x="T0" y="T1"/>
                  </a:cxn>
                  <a:cxn ang="T9">
                    <a:pos x="T2" y="T3"/>
                  </a:cxn>
                  <a:cxn ang="T10">
                    <a:pos x="T4" y="T5"/>
                  </a:cxn>
                  <a:cxn ang="T11">
                    <a:pos x="T6" y="T7"/>
                  </a:cxn>
                </a:cxnLst>
                <a:rect l="T12" t="T13" r="T14" b="T15"/>
                <a:pathLst>
                  <a:path w="21600" h="21600">
                    <a:moveTo>
                      <a:pt x="0" y="0"/>
                    </a:moveTo>
                    <a:lnTo>
                      <a:pt x="861" y="21600"/>
                    </a:lnTo>
                    <a:lnTo>
                      <a:pt x="20739" y="21600"/>
                    </a:lnTo>
                    <a:lnTo>
                      <a:pt x="21600" y="0"/>
                    </a:lnTo>
                    <a:lnTo>
                      <a:pt x="0" y="0"/>
                    </a:lnTo>
                    <a:close/>
                  </a:path>
                </a:pathLst>
              </a:custGeom>
              <a:solidFill>
                <a:srgbClr val="33CCCC"/>
              </a:solidFill>
              <a:ln w="28575">
                <a:solidFill>
                  <a:srgbClr val="FFFF00"/>
                </a:solidFill>
                <a:miter lim="800000"/>
                <a:headEnd/>
                <a:tailEnd/>
              </a:ln>
            </p:spPr>
            <p:txBody>
              <a:bodyPr wrap="none" anchor="ctr"/>
              <a:lstStyle/>
              <a:p>
                <a:endParaRPr lang="en-US"/>
              </a:p>
            </p:txBody>
          </p:sp>
          <p:sp>
            <p:nvSpPr>
              <p:cNvPr id="26664" name="Line 17"/>
              <p:cNvSpPr>
                <a:spLocks noChangeShapeType="1"/>
              </p:cNvSpPr>
              <p:nvPr/>
            </p:nvSpPr>
            <p:spPr bwMode="auto">
              <a:xfrm>
                <a:off x="3475" y="2386"/>
                <a:ext cx="0" cy="98"/>
              </a:xfrm>
              <a:prstGeom prst="line">
                <a:avLst/>
              </a:prstGeom>
              <a:noFill/>
              <a:ln w="127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62" name="Text Box 18"/>
            <p:cNvSpPr txBox="1">
              <a:spLocks noChangeArrowheads="1"/>
            </p:cNvSpPr>
            <p:nvPr/>
          </p:nvSpPr>
          <p:spPr bwMode="auto">
            <a:xfrm>
              <a:off x="2170" y="2001"/>
              <a:ext cx="261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GB" b="1"/>
                <a:t>Compensated insulin resistance</a:t>
              </a:r>
            </a:p>
            <a:p>
              <a:pPr algn="ctr"/>
              <a:r>
                <a:rPr lang="en-US" altLang="en-GB" b="1"/>
                <a:t>Normal glucose tolerance</a:t>
              </a:r>
            </a:p>
          </p:txBody>
        </p:sp>
      </p:grpSp>
      <p:grpSp>
        <p:nvGrpSpPr>
          <p:cNvPr id="8" name="Group 19"/>
          <p:cNvGrpSpPr>
            <a:grpSpLocks/>
          </p:cNvGrpSpPr>
          <p:nvPr/>
        </p:nvGrpSpPr>
        <p:grpSpPr bwMode="auto">
          <a:xfrm>
            <a:off x="3070225" y="4230688"/>
            <a:ext cx="3143250" cy="758825"/>
            <a:chOff x="2362" y="2953"/>
            <a:chExt cx="2228" cy="478"/>
          </a:xfrm>
        </p:grpSpPr>
        <p:grpSp>
          <p:nvGrpSpPr>
            <p:cNvPr id="26657" name="Group 20"/>
            <p:cNvGrpSpPr>
              <a:grpSpLocks/>
            </p:cNvGrpSpPr>
            <p:nvPr/>
          </p:nvGrpSpPr>
          <p:grpSpPr bwMode="auto">
            <a:xfrm>
              <a:off x="2517" y="2953"/>
              <a:ext cx="1916" cy="478"/>
              <a:chOff x="2517" y="2953"/>
              <a:chExt cx="1916" cy="478"/>
            </a:xfrm>
          </p:grpSpPr>
          <p:sp>
            <p:nvSpPr>
              <p:cNvPr id="26659" name="AutoShape 21"/>
              <p:cNvSpPr>
                <a:spLocks noChangeArrowheads="1"/>
              </p:cNvSpPr>
              <p:nvPr/>
            </p:nvSpPr>
            <p:spPr bwMode="auto">
              <a:xfrm>
                <a:off x="2517" y="2953"/>
                <a:ext cx="1916" cy="3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01 w 21600"/>
                  <a:gd name="T13" fmla="*/ 2381 h 21600"/>
                  <a:gd name="T14" fmla="*/ 19199 w 21600"/>
                  <a:gd name="T15" fmla="*/ 19219 h 21600"/>
                </a:gdLst>
                <a:ahLst/>
                <a:cxnLst>
                  <a:cxn ang="T8">
                    <a:pos x="T0" y="T1"/>
                  </a:cxn>
                  <a:cxn ang="T9">
                    <a:pos x="T2" y="T3"/>
                  </a:cxn>
                  <a:cxn ang="T10">
                    <a:pos x="T4" y="T5"/>
                  </a:cxn>
                  <a:cxn ang="T11">
                    <a:pos x="T6" y="T7"/>
                  </a:cxn>
                </a:cxnLst>
                <a:rect l="T12" t="T13" r="T14" b="T15"/>
                <a:pathLst>
                  <a:path w="21600" h="21600">
                    <a:moveTo>
                      <a:pt x="0" y="0"/>
                    </a:moveTo>
                    <a:lnTo>
                      <a:pt x="1206" y="21600"/>
                    </a:lnTo>
                    <a:lnTo>
                      <a:pt x="20394" y="21600"/>
                    </a:lnTo>
                    <a:lnTo>
                      <a:pt x="21600" y="0"/>
                    </a:lnTo>
                    <a:lnTo>
                      <a:pt x="0" y="0"/>
                    </a:lnTo>
                    <a:close/>
                  </a:path>
                </a:pathLst>
              </a:custGeom>
              <a:solidFill>
                <a:srgbClr val="33CCCC"/>
              </a:solidFill>
              <a:ln w="28575">
                <a:solidFill>
                  <a:srgbClr val="FFFF00"/>
                </a:solidFill>
                <a:miter lim="800000"/>
                <a:headEnd/>
                <a:tailEnd/>
              </a:ln>
            </p:spPr>
            <p:txBody>
              <a:bodyPr wrap="none" anchor="ctr"/>
              <a:lstStyle/>
              <a:p>
                <a:endParaRPr lang="en-US"/>
              </a:p>
            </p:txBody>
          </p:sp>
          <p:sp>
            <p:nvSpPr>
              <p:cNvPr id="26660" name="Line 22"/>
              <p:cNvSpPr>
                <a:spLocks noChangeShapeType="1"/>
              </p:cNvSpPr>
              <p:nvPr/>
            </p:nvSpPr>
            <p:spPr bwMode="auto">
              <a:xfrm>
                <a:off x="3475" y="3333"/>
                <a:ext cx="0" cy="98"/>
              </a:xfrm>
              <a:prstGeom prst="line">
                <a:avLst/>
              </a:prstGeom>
              <a:noFill/>
              <a:ln w="127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58" name="Text Box 23"/>
            <p:cNvSpPr txBox="1">
              <a:spLocks noChangeArrowheads="1"/>
            </p:cNvSpPr>
            <p:nvPr/>
          </p:nvSpPr>
          <p:spPr bwMode="auto">
            <a:xfrm>
              <a:off x="2362" y="3020"/>
              <a:ext cx="2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GB" b="1"/>
                <a:t>Impaired glucose tolerance</a:t>
              </a:r>
              <a:endParaRPr lang="en-US" altLang="en-GB" sz="1600" b="1"/>
            </a:p>
          </p:txBody>
        </p:sp>
      </p:grpSp>
      <p:grpSp>
        <p:nvGrpSpPr>
          <p:cNvPr id="10" name="Group 24"/>
          <p:cNvGrpSpPr>
            <a:grpSpLocks/>
          </p:cNvGrpSpPr>
          <p:nvPr/>
        </p:nvGrpSpPr>
        <p:grpSpPr bwMode="auto">
          <a:xfrm>
            <a:off x="3478213" y="4979988"/>
            <a:ext cx="2327275" cy="733425"/>
            <a:chOff x="2651" y="3425"/>
            <a:chExt cx="1649" cy="462"/>
          </a:xfrm>
        </p:grpSpPr>
        <p:grpSp>
          <p:nvGrpSpPr>
            <p:cNvPr id="26653" name="Group 25"/>
            <p:cNvGrpSpPr>
              <a:grpSpLocks/>
            </p:cNvGrpSpPr>
            <p:nvPr/>
          </p:nvGrpSpPr>
          <p:grpSpPr bwMode="auto">
            <a:xfrm>
              <a:off x="2651" y="3425"/>
              <a:ext cx="1649" cy="462"/>
              <a:chOff x="2651" y="3425"/>
              <a:chExt cx="1649" cy="462"/>
            </a:xfrm>
          </p:grpSpPr>
          <p:sp>
            <p:nvSpPr>
              <p:cNvPr id="26655" name="AutoShape 26"/>
              <p:cNvSpPr>
                <a:spLocks noChangeArrowheads="1"/>
              </p:cNvSpPr>
              <p:nvPr/>
            </p:nvSpPr>
            <p:spPr bwMode="auto">
              <a:xfrm>
                <a:off x="2651" y="3425"/>
                <a:ext cx="1649" cy="3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76 w 21600"/>
                  <a:gd name="T13" fmla="*/ 2497 h 21600"/>
                  <a:gd name="T14" fmla="*/ 19124 w 21600"/>
                  <a:gd name="T15" fmla="*/ 19103 h 21600"/>
                </a:gdLst>
                <a:ahLst/>
                <a:cxnLst>
                  <a:cxn ang="T8">
                    <a:pos x="T0" y="T1"/>
                  </a:cxn>
                  <a:cxn ang="T9">
                    <a:pos x="T2" y="T3"/>
                  </a:cxn>
                  <a:cxn ang="T10">
                    <a:pos x="T4" y="T5"/>
                  </a:cxn>
                  <a:cxn ang="T11">
                    <a:pos x="T6" y="T7"/>
                  </a:cxn>
                </a:cxnLst>
                <a:rect l="T12" t="T13" r="T14" b="T15"/>
                <a:pathLst>
                  <a:path w="21600" h="21600">
                    <a:moveTo>
                      <a:pt x="0" y="0"/>
                    </a:moveTo>
                    <a:lnTo>
                      <a:pt x="1349" y="21600"/>
                    </a:lnTo>
                    <a:lnTo>
                      <a:pt x="20251" y="21600"/>
                    </a:lnTo>
                    <a:lnTo>
                      <a:pt x="21600" y="0"/>
                    </a:lnTo>
                    <a:lnTo>
                      <a:pt x="0" y="0"/>
                    </a:lnTo>
                    <a:close/>
                  </a:path>
                </a:pathLst>
              </a:custGeom>
              <a:solidFill>
                <a:srgbClr val="33CCCC"/>
              </a:solidFill>
              <a:ln w="28575">
                <a:solidFill>
                  <a:srgbClr val="FFFF00"/>
                </a:solidFill>
                <a:miter lim="800000"/>
                <a:headEnd/>
                <a:tailEnd/>
              </a:ln>
            </p:spPr>
            <p:txBody>
              <a:bodyPr wrap="none" anchor="ctr"/>
              <a:lstStyle/>
              <a:p>
                <a:endParaRPr lang="en-US"/>
              </a:p>
            </p:txBody>
          </p:sp>
          <p:sp>
            <p:nvSpPr>
              <p:cNvPr id="26656" name="Line 27"/>
              <p:cNvSpPr>
                <a:spLocks noChangeShapeType="1"/>
              </p:cNvSpPr>
              <p:nvPr/>
            </p:nvSpPr>
            <p:spPr bwMode="auto">
              <a:xfrm>
                <a:off x="3475" y="3789"/>
                <a:ext cx="0" cy="98"/>
              </a:xfrm>
              <a:prstGeom prst="line">
                <a:avLst/>
              </a:prstGeom>
              <a:noFill/>
              <a:ln w="127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54" name="Text Box 28"/>
            <p:cNvSpPr txBox="1">
              <a:spLocks noChangeArrowheads="1"/>
            </p:cNvSpPr>
            <p:nvPr/>
          </p:nvSpPr>
          <p:spPr bwMode="auto">
            <a:xfrm>
              <a:off x="2852" y="3481"/>
              <a:ext cx="1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GB" b="1"/>
                <a:t>ß-cell “failure”</a:t>
              </a:r>
            </a:p>
          </p:txBody>
        </p:sp>
      </p:grpSp>
      <p:grpSp>
        <p:nvGrpSpPr>
          <p:cNvPr id="12" name="Group 29"/>
          <p:cNvGrpSpPr>
            <a:grpSpLocks/>
          </p:cNvGrpSpPr>
          <p:nvPr/>
        </p:nvGrpSpPr>
        <p:grpSpPr bwMode="auto">
          <a:xfrm>
            <a:off x="3598863" y="5703888"/>
            <a:ext cx="2089150" cy="590550"/>
            <a:chOff x="2735" y="3881"/>
            <a:chExt cx="1482" cy="372"/>
          </a:xfrm>
        </p:grpSpPr>
        <p:sp>
          <p:nvSpPr>
            <p:cNvPr id="26651" name="AutoShape 30"/>
            <p:cNvSpPr>
              <a:spLocks noChangeArrowheads="1"/>
            </p:cNvSpPr>
            <p:nvPr/>
          </p:nvSpPr>
          <p:spPr bwMode="auto">
            <a:xfrm>
              <a:off x="2759" y="3881"/>
              <a:ext cx="1433" cy="3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72 w 21600"/>
                <a:gd name="T13" fmla="*/ 2497 h 21600"/>
                <a:gd name="T14" fmla="*/ 19128 w 21600"/>
                <a:gd name="T15" fmla="*/ 19103 h 21600"/>
              </a:gdLst>
              <a:ahLst/>
              <a:cxnLst>
                <a:cxn ang="T8">
                  <a:pos x="T0" y="T1"/>
                </a:cxn>
                <a:cxn ang="T9">
                  <a:pos x="T2" y="T3"/>
                </a:cxn>
                <a:cxn ang="T10">
                  <a:pos x="T4" y="T5"/>
                </a:cxn>
                <a:cxn ang="T11">
                  <a:pos x="T6" y="T7"/>
                </a:cxn>
              </a:cxnLst>
              <a:rect l="T12" t="T13" r="T14" b="T15"/>
              <a:pathLst>
                <a:path w="21600" h="21600">
                  <a:moveTo>
                    <a:pt x="0" y="0"/>
                  </a:moveTo>
                  <a:lnTo>
                    <a:pt x="1349" y="21600"/>
                  </a:lnTo>
                  <a:lnTo>
                    <a:pt x="20251" y="21600"/>
                  </a:lnTo>
                  <a:lnTo>
                    <a:pt x="21600" y="0"/>
                  </a:lnTo>
                  <a:lnTo>
                    <a:pt x="0" y="0"/>
                  </a:lnTo>
                  <a:close/>
                </a:path>
              </a:pathLst>
            </a:custGeom>
            <a:solidFill>
              <a:srgbClr val="33CCCC"/>
            </a:solidFill>
            <a:ln w="28575">
              <a:solidFill>
                <a:srgbClr val="FFFF00"/>
              </a:solidFill>
              <a:miter lim="800000"/>
              <a:headEnd/>
              <a:tailEnd/>
            </a:ln>
          </p:spPr>
          <p:txBody>
            <a:bodyPr wrap="none" anchor="ctr"/>
            <a:lstStyle/>
            <a:p>
              <a:endParaRPr lang="en-US"/>
            </a:p>
          </p:txBody>
        </p:sp>
        <p:sp>
          <p:nvSpPr>
            <p:cNvPr id="26652" name="Text Box 31"/>
            <p:cNvSpPr txBox="1">
              <a:spLocks noChangeArrowheads="1"/>
            </p:cNvSpPr>
            <p:nvPr/>
          </p:nvSpPr>
          <p:spPr bwMode="auto">
            <a:xfrm>
              <a:off x="2735" y="3926"/>
              <a:ext cx="14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GB" sz="2000" b="1"/>
                <a:t>Type 2 diabetes</a:t>
              </a:r>
              <a:endParaRPr lang="en-US" altLang="en-GB" sz="1600" b="1"/>
            </a:p>
          </p:txBody>
        </p:sp>
      </p:grpSp>
      <p:grpSp>
        <p:nvGrpSpPr>
          <p:cNvPr id="13" name="Group 32"/>
          <p:cNvGrpSpPr>
            <a:grpSpLocks/>
          </p:cNvGrpSpPr>
          <p:nvPr/>
        </p:nvGrpSpPr>
        <p:grpSpPr bwMode="auto">
          <a:xfrm>
            <a:off x="304800" y="1177925"/>
            <a:ext cx="2352675" cy="887413"/>
            <a:chOff x="402" y="1030"/>
            <a:chExt cx="1667" cy="559"/>
          </a:xfrm>
        </p:grpSpPr>
        <p:sp>
          <p:nvSpPr>
            <p:cNvPr id="26649" name="Line 33"/>
            <p:cNvSpPr>
              <a:spLocks noChangeShapeType="1"/>
            </p:cNvSpPr>
            <p:nvPr/>
          </p:nvSpPr>
          <p:spPr bwMode="auto">
            <a:xfrm>
              <a:off x="1639" y="1295"/>
              <a:ext cx="430" cy="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898" name="Oval 34"/>
            <p:cNvSpPr>
              <a:spLocks noChangeArrowheads="1"/>
            </p:cNvSpPr>
            <p:nvPr/>
          </p:nvSpPr>
          <p:spPr bwMode="auto">
            <a:xfrm>
              <a:off x="402" y="1030"/>
              <a:ext cx="1429" cy="559"/>
            </a:xfrm>
            <a:prstGeom prst="ellipse">
              <a:avLst/>
            </a:prstGeom>
            <a:solidFill>
              <a:schemeClr val="accent1"/>
            </a:solidFill>
            <a:ln w="12700">
              <a:solidFill>
                <a:schemeClr val="tx1"/>
              </a:solidFill>
              <a:round/>
              <a:headEnd/>
              <a:tailEnd/>
            </a:ln>
            <a:effectLst/>
          </p:spPr>
          <p:txBody>
            <a:bodyPr wrap="none" anchor="ctr"/>
            <a:lstStyle/>
            <a:p>
              <a:pPr algn="ctr" eaLnBrk="0" hangingPunct="0">
                <a:defRPr/>
              </a:pPr>
              <a:r>
                <a:rPr lang="en-US" altLang="en-GB" sz="2000" b="1"/>
                <a:t>Genetic Factors</a:t>
              </a:r>
              <a:endParaRPr lang="en-US" altLang="en-GB" sz="2000" b="1">
                <a:solidFill>
                  <a:srgbClr val="FFFFFF"/>
                </a:solidFill>
                <a:effectLst>
                  <a:outerShdw blurRad="38100" dist="38100" dir="2700000" algn="tl">
                    <a:srgbClr val="C0C0C0"/>
                  </a:outerShdw>
                </a:effectLst>
              </a:endParaRPr>
            </a:p>
          </p:txBody>
        </p:sp>
      </p:grpSp>
      <p:grpSp>
        <p:nvGrpSpPr>
          <p:cNvPr id="14" name="Group 35"/>
          <p:cNvGrpSpPr>
            <a:grpSpLocks/>
          </p:cNvGrpSpPr>
          <p:nvPr/>
        </p:nvGrpSpPr>
        <p:grpSpPr bwMode="auto">
          <a:xfrm>
            <a:off x="1152525" y="4632325"/>
            <a:ext cx="2371725" cy="1027113"/>
            <a:chOff x="1002" y="3206"/>
            <a:chExt cx="1681" cy="647"/>
          </a:xfrm>
        </p:grpSpPr>
        <p:sp>
          <p:nvSpPr>
            <p:cNvPr id="26647" name="Line 36"/>
            <p:cNvSpPr>
              <a:spLocks noChangeShapeType="1"/>
            </p:cNvSpPr>
            <p:nvPr/>
          </p:nvSpPr>
          <p:spPr bwMode="auto">
            <a:xfrm>
              <a:off x="2326" y="3588"/>
              <a:ext cx="357" cy="91"/>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01" name="Oval 37"/>
            <p:cNvSpPr>
              <a:spLocks noChangeArrowheads="1"/>
            </p:cNvSpPr>
            <p:nvPr/>
          </p:nvSpPr>
          <p:spPr bwMode="auto">
            <a:xfrm>
              <a:off x="1002" y="3206"/>
              <a:ext cx="1457" cy="647"/>
            </a:xfrm>
            <a:prstGeom prst="ellipse">
              <a:avLst/>
            </a:prstGeom>
            <a:solidFill>
              <a:schemeClr val="accent1"/>
            </a:solidFill>
            <a:ln w="12700">
              <a:solidFill>
                <a:schemeClr val="tx1"/>
              </a:solidFill>
              <a:round/>
              <a:headEnd/>
              <a:tailEnd/>
            </a:ln>
            <a:effectLst/>
          </p:spPr>
          <p:txBody>
            <a:bodyPr wrap="none" anchor="ctr"/>
            <a:lstStyle/>
            <a:p>
              <a:pPr algn="ctr" eaLnBrk="0" hangingPunct="0">
                <a:defRPr/>
              </a:pPr>
              <a:r>
                <a:rPr lang="en-US" altLang="en-GB" sz="2000" b="1"/>
                <a:t>Genetic Factors</a:t>
              </a:r>
              <a:endParaRPr lang="en-US" altLang="en-GB" sz="2000" b="1">
                <a:solidFill>
                  <a:srgbClr val="FFFFFF"/>
                </a:solidFill>
                <a:effectLst>
                  <a:outerShdw blurRad="38100" dist="38100" dir="2700000" algn="tl">
                    <a:srgbClr val="C0C0C0"/>
                  </a:outerShdw>
                </a:effectLst>
              </a:endParaRPr>
            </a:p>
          </p:txBody>
        </p:sp>
      </p:grpSp>
      <p:grpSp>
        <p:nvGrpSpPr>
          <p:cNvPr id="15" name="Group 38"/>
          <p:cNvGrpSpPr>
            <a:grpSpLocks/>
          </p:cNvGrpSpPr>
          <p:nvPr/>
        </p:nvGrpSpPr>
        <p:grpSpPr bwMode="auto">
          <a:xfrm>
            <a:off x="6621463" y="1192213"/>
            <a:ext cx="2370137" cy="1255712"/>
            <a:chOff x="4878" y="1039"/>
            <a:chExt cx="1567" cy="791"/>
          </a:xfrm>
        </p:grpSpPr>
        <p:sp>
          <p:nvSpPr>
            <p:cNvPr id="26645" name="Line 39"/>
            <p:cNvSpPr>
              <a:spLocks noChangeShapeType="1"/>
            </p:cNvSpPr>
            <p:nvPr/>
          </p:nvSpPr>
          <p:spPr bwMode="auto">
            <a:xfrm flipH="1">
              <a:off x="4878" y="1381"/>
              <a:ext cx="200" cy="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6" name="Oval 40"/>
            <p:cNvSpPr>
              <a:spLocks noChangeArrowheads="1"/>
            </p:cNvSpPr>
            <p:nvPr/>
          </p:nvSpPr>
          <p:spPr bwMode="auto">
            <a:xfrm>
              <a:off x="5006" y="1039"/>
              <a:ext cx="1439" cy="791"/>
            </a:xfrm>
            <a:prstGeom prst="ellipse">
              <a:avLst/>
            </a:prstGeom>
            <a:solidFill>
              <a:schemeClr val="accent1"/>
            </a:solidFill>
            <a:ln w="12700">
              <a:solidFill>
                <a:schemeClr val="tx1"/>
              </a:solidFill>
              <a:round/>
              <a:headEnd/>
              <a:tailEnd/>
            </a:ln>
          </p:spPr>
          <p:txBody>
            <a:bodyPr wrap="none" anchor="ctr"/>
            <a:lstStyle/>
            <a:p>
              <a:pPr algn="ctr" eaLnBrk="0" hangingPunct="0"/>
              <a:r>
                <a:rPr lang="en-US" altLang="en-GB" b="1"/>
                <a:t>Acquired:</a:t>
              </a:r>
            </a:p>
            <a:p>
              <a:pPr algn="ctr" eaLnBrk="0" hangingPunct="0">
                <a:buFontTx/>
                <a:buChar char="•"/>
              </a:pPr>
              <a:r>
                <a:rPr lang="en-US" altLang="en-GB" b="1"/>
                <a:t>Obesity</a:t>
              </a:r>
            </a:p>
            <a:p>
              <a:pPr algn="ctr" eaLnBrk="0" hangingPunct="0">
                <a:buFontTx/>
                <a:buChar char="•"/>
              </a:pPr>
              <a:r>
                <a:rPr lang="en-US" altLang="en-GB" b="1"/>
                <a:t>Sedentary lifestyle</a:t>
              </a:r>
            </a:p>
            <a:p>
              <a:pPr algn="ctr" eaLnBrk="0" hangingPunct="0">
                <a:buFontTx/>
                <a:buChar char="•"/>
              </a:pPr>
              <a:r>
                <a:rPr lang="en-US" altLang="en-GB" b="1"/>
                <a:t>Aging</a:t>
              </a:r>
              <a:endParaRPr lang="en-US" altLang="en-GB" sz="1600" b="1"/>
            </a:p>
          </p:txBody>
        </p:sp>
      </p:grpSp>
      <p:grpSp>
        <p:nvGrpSpPr>
          <p:cNvPr id="16" name="Group 41"/>
          <p:cNvGrpSpPr>
            <a:grpSpLocks/>
          </p:cNvGrpSpPr>
          <p:nvPr/>
        </p:nvGrpSpPr>
        <p:grpSpPr bwMode="auto">
          <a:xfrm>
            <a:off x="3125788" y="3481388"/>
            <a:ext cx="3032125" cy="762000"/>
            <a:chOff x="2401" y="2481"/>
            <a:chExt cx="2148" cy="480"/>
          </a:xfrm>
        </p:grpSpPr>
        <p:grpSp>
          <p:nvGrpSpPr>
            <p:cNvPr id="26641" name="Group 42"/>
            <p:cNvGrpSpPr>
              <a:grpSpLocks/>
            </p:cNvGrpSpPr>
            <p:nvPr/>
          </p:nvGrpSpPr>
          <p:grpSpPr bwMode="auto">
            <a:xfrm>
              <a:off x="2401" y="2481"/>
              <a:ext cx="2148" cy="480"/>
              <a:chOff x="2401" y="2481"/>
              <a:chExt cx="2148" cy="480"/>
            </a:xfrm>
          </p:grpSpPr>
          <p:sp>
            <p:nvSpPr>
              <p:cNvPr id="26643" name="AutoShape 43"/>
              <p:cNvSpPr>
                <a:spLocks noChangeArrowheads="1"/>
              </p:cNvSpPr>
              <p:nvPr/>
            </p:nvSpPr>
            <p:spPr bwMode="auto">
              <a:xfrm>
                <a:off x="2401" y="2481"/>
                <a:ext cx="2148" cy="3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13 w 21600"/>
                  <a:gd name="T13" fmla="*/ 2323 h 21600"/>
                  <a:gd name="T14" fmla="*/ 19287 w 21600"/>
                  <a:gd name="T15" fmla="*/ 19277 h 21600"/>
                </a:gdLst>
                <a:ahLst/>
                <a:cxnLst>
                  <a:cxn ang="T8">
                    <a:pos x="T0" y="T1"/>
                  </a:cxn>
                  <a:cxn ang="T9">
                    <a:pos x="T2" y="T3"/>
                  </a:cxn>
                  <a:cxn ang="T10">
                    <a:pos x="T4" y="T5"/>
                  </a:cxn>
                  <a:cxn ang="T11">
                    <a:pos x="T6" y="T7"/>
                  </a:cxn>
                </a:cxnLst>
                <a:rect l="T12" t="T13" r="T14" b="T15"/>
                <a:pathLst>
                  <a:path w="21600" h="21600">
                    <a:moveTo>
                      <a:pt x="0" y="0"/>
                    </a:moveTo>
                    <a:lnTo>
                      <a:pt x="1026" y="21600"/>
                    </a:lnTo>
                    <a:lnTo>
                      <a:pt x="20574" y="21600"/>
                    </a:lnTo>
                    <a:lnTo>
                      <a:pt x="21600" y="0"/>
                    </a:lnTo>
                    <a:lnTo>
                      <a:pt x="0" y="0"/>
                    </a:lnTo>
                    <a:close/>
                  </a:path>
                </a:pathLst>
              </a:custGeom>
              <a:solidFill>
                <a:srgbClr val="33CCCC"/>
              </a:solidFill>
              <a:ln w="28575">
                <a:solidFill>
                  <a:srgbClr val="FFFF00"/>
                </a:solidFill>
                <a:miter lim="800000"/>
                <a:headEnd/>
                <a:tailEnd/>
              </a:ln>
            </p:spPr>
            <p:txBody>
              <a:bodyPr wrap="none" anchor="ctr"/>
              <a:lstStyle/>
              <a:p>
                <a:endParaRPr lang="en-US"/>
              </a:p>
            </p:txBody>
          </p:sp>
          <p:sp>
            <p:nvSpPr>
              <p:cNvPr id="26644" name="Line 44"/>
              <p:cNvSpPr>
                <a:spLocks noChangeShapeType="1"/>
              </p:cNvSpPr>
              <p:nvPr/>
            </p:nvSpPr>
            <p:spPr bwMode="auto">
              <a:xfrm>
                <a:off x="3475" y="2863"/>
                <a:ext cx="0" cy="98"/>
              </a:xfrm>
              <a:prstGeom prst="line">
                <a:avLst/>
              </a:prstGeom>
              <a:noFill/>
              <a:ln w="127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42" name="Text Box 45"/>
            <p:cNvSpPr txBox="1">
              <a:spLocks noChangeArrowheads="1"/>
            </p:cNvSpPr>
            <p:nvPr/>
          </p:nvSpPr>
          <p:spPr bwMode="auto">
            <a:xfrm>
              <a:off x="2440" y="2525"/>
              <a:ext cx="20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GB" sz="2000" b="1"/>
                <a:t>ß-cell decompensation</a:t>
              </a:r>
            </a:p>
          </p:txBody>
        </p:sp>
      </p:grpSp>
      <p:grpSp>
        <p:nvGrpSpPr>
          <p:cNvPr id="18" name="Group 46"/>
          <p:cNvGrpSpPr>
            <a:grpSpLocks/>
          </p:cNvGrpSpPr>
          <p:nvPr/>
        </p:nvGrpSpPr>
        <p:grpSpPr bwMode="auto">
          <a:xfrm>
            <a:off x="5737225" y="4621213"/>
            <a:ext cx="2508250" cy="1027112"/>
            <a:chOff x="4251" y="3199"/>
            <a:chExt cx="1778" cy="647"/>
          </a:xfrm>
        </p:grpSpPr>
        <p:sp>
          <p:nvSpPr>
            <p:cNvPr id="26639" name="Line 47"/>
            <p:cNvSpPr>
              <a:spLocks noChangeShapeType="1"/>
            </p:cNvSpPr>
            <p:nvPr/>
          </p:nvSpPr>
          <p:spPr bwMode="auto">
            <a:xfrm flipH="1">
              <a:off x="4251" y="3551"/>
              <a:ext cx="444" cy="148"/>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912" name="Oval 48"/>
            <p:cNvSpPr>
              <a:spLocks noChangeArrowheads="1"/>
            </p:cNvSpPr>
            <p:nvPr/>
          </p:nvSpPr>
          <p:spPr bwMode="auto">
            <a:xfrm>
              <a:off x="4572" y="3199"/>
              <a:ext cx="1457" cy="647"/>
            </a:xfrm>
            <a:prstGeom prst="ellipse">
              <a:avLst/>
            </a:prstGeom>
            <a:solidFill>
              <a:schemeClr val="accent1"/>
            </a:solidFill>
            <a:ln w="12700">
              <a:solidFill>
                <a:schemeClr val="tx1"/>
              </a:solidFill>
              <a:round/>
              <a:headEnd/>
              <a:tailEnd/>
            </a:ln>
            <a:effectLst/>
          </p:spPr>
          <p:txBody>
            <a:bodyPr wrap="none" anchor="ctr"/>
            <a:lstStyle/>
            <a:p>
              <a:pPr algn="ctr" eaLnBrk="0" hangingPunct="0">
                <a:defRPr/>
              </a:pPr>
              <a:r>
                <a:rPr lang="en-US" altLang="en-GB" sz="2000" b="1"/>
                <a:t>Glucose and/or </a:t>
              </a:r>
            </a:p>
            <a:p>
              <a:pPr algn="ctr" eaLnBrk="0" hangingPunct="0">
                <a:defRPr/>
              </a:pPr>
              <a:r>
                <a:rPr lang="en-US" altLang="en-GB" sz="2000" b="1"/>
                <a:t>fat toxicity</a:t>
              </a:r>
              <a:endParaRPr lang="en-US" altLang="en-GB" sz="2000" b="1">
                <a:solidFill>
                  <a:srgbClr val="FFFFFF"/>
                </a:solidFill>
                <a:effectLst>
                  <a:outerShdw blurRad="38100" dist="38100" dir="2700000" algn="tl">
                    <a:srgbClr val="C0C0C0"/>
                  </a:outerShdw>
                </a:effectLst>
              </a:endParaR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676400"/>
            <a:ext cx="9144000" cy="798576"/>
          </a:xfrm>
        </p:spPr>
        <p:txBody>
          <a:bodyPr>
            <a:normAutofit fontScale="90000"/>
          </a:bodyPr>
          <a:lstStyle/>
          <a:p>
            <a:pPr algn="ctr" eaLnBrk="1" fontAlgn="auto" hangingPunct="1">
              <a:spcAft>
                <a:spcPts val="0"/>
              </a:spcAft>
              <a:defRPr/>
            </a:pPr>
            <a:r>
              <a:rPr lang="en-US" sz="4000" dirty="0">
                <a:solidFill>
                  <a:schemeClr val="accent1">
                    <a:satMod val="150000"/>
                  </a:schemeClr>
                </a:solidFill>
              </a:rPr>
              <a:t>Glycemic recommendations</a:t>
            </a:r>
            <a:br>
              <a:rPr lang="en-US" sz="4000" dirty="0">
                <a:solidFill>
                  <a:schemeClr val="accent1">
                    <a:satMod val="150000"/>
                  </a:schemeClr>
                </a:solidFill>
              </a:rPr>
            </a:br>
            <a:r>
              <a:rPr lang="en-US" sz="4000" dirty="0">
                <a:solidFill>
                  <a:schemeClr val="accent1">
                    <a:satMod val="150000"/>
                  </a:schemeClr>
                </a:solidFill>
              </a:rPr>
              <a:t> </a:t>
            </a:r>
            <a:r>
              <a:rPr lang="en-US" sz="4000" dirty="0" smtClean="0">
                <a:solidFill>
                  <a:schemeClr val="accent1">
                    <a:satMod val="150000"/>
                  </a:schemeClr>
                </a:solidFill>
              </a:rPr>
              <a:t>of Type 2 Diabetes</a:t>
            </a:r>
          </a:p>
        </p:txBody>
      </p:sp>
      <p:pic>
        <p:nvPicPr>
          <p:cNvPr id="35843" name="Picture 11" descr="ADA Logo Gray Cropped.jpg"/>
          <p:cNvPicPr>
            <a:picLocks noChangeAspect="1"/>
          </p:cNvPicPr>
          <p:nvPr/>
        </p:nvPicPr>
        <p:blipFill>
          <a:blip r:embed="rId2">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391400" y="6172200"/>
            <a:ext cx="148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ADA Logo Gray Cropped.jpg"/>
          <p:cNvPicPr>
            <a:picLocks noChangeAspect="1"/>
          </p:cNvPicPr>
          <p:nvPr/>
        </p:nvPicPr>
        <p:blipFill>
          <a:blip r:embed="rId3" cstate="print">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69850" y="6496050"/>
            <a:ext cx="996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descr="Cover1DCS_37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86000"/>
            <a:ext cx="3814763"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defRPr/>
            </a:pPr>
            <a:r>
              <a:rPr lang="en-US" dirty="0" smtClean="0"/>
              <a:t>Standards of Medical Care</a:t>
            </a:r>
            <a:br>
              <a:rPr lang="en-US" dirty="0" smtClean="0"/>
            </a:br>
            <a:r>
              <a:rPr lang="en-US" dirty="0" smtClean="0"/>
              <a:t>in Diabetes—2014</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smtClean="0"/>
              <a:t>Glycemic Goals in Adults (1)</a:t>
            </a:r>
            <a:endParaRPr lang="en-US" sz="4000" dirty="0"/>
          </a:p>
        </p:txBody>
      </p:sp>
      <p:sp>
        <p:nvSpPr>
          <p:cNvPr id="36867" name="Content Placeholder 2"/>
          <p:cNvSpPr>
            <a:spLocks noGrp="1"/>
          </p:cNvSpPr>
          <p:nvPr>
            <p:ph idx="1"/>
          </p:nvPr>
        </p:nvSpPr>
        <p:spPr/>
        <p:txBody>
          <a:bodyPr/>
          <a:lstStyle/>
          <a:p>
            <a:pPr>
              <a:lnSpc>
                <a:spcPct val="150000"/>
              </a:lnSpc>
            </a:pPr>
            <a:r>
              <a:rPr lang="en-US" altLang="en-US" sz="2400" b="1" smtClean="0"/>
              <a:t>Lowering A1C to below or around 7% has been shown to reduce micro-vascular complications and, if implemented soon after the diagnosis of diabetes, is associated with long-term reduction in macro-vascular disease</a:t>
            </a:r>
          </a:p>
          <a:p>
            <a:pPr>
              <a:lnSpc>
                <a:spcPct val="150000"/>
              </a:lnSpc>
            </a:pPr>
            <a:r>
              <a:rPr lang="en-US" altLang="en-US" sz="2400" b="1" smtClean="0"/>
              <a:t>Therefore, a reasonable A1C goal for many non-pregnant adults is &lt;7%</a:t>
            </a:r>
          </a:p>
        </p:txBody>
      </p:sp>
      <p:pic>
        <p:nvPicPr>
          <p:cNvPr id="36868" name="Picture 11" descr="ADA Logo Gray Cropped.jpg"/>
          <p:cNvPicPr>
            <a:picLocks noChangeAspect="1"/>
          </p:cNvPicPr>
          <p:nvPr/>
        </p:nvPicPr>
        <p:blipFill>
          <a:blip r:embed="rId2">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 Diabetes Care. Diabetes Care 2014;37(suppl 1):S23</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smtClean="0"/>
              <a:t>Glycemic Goals in Adults (2)</a:t>
            </a:r>
            <a:endParaRPr lang="en-US" sz="4000" dirty="0"/>
          </a:p>
        </p:txBody>
      </p:sp>
      <p:sp>
        <p:nvSpPr>
          <p:cNvPr id="37891" name="Content Placeholder 2"/>
          <p:cNvSpPr>
            <a:spLocks noGrp="1"/>
          </p:cNvSpPr>
          <p:nvPr>
            <p:ph idx="1"/>
          </p:nvPr>
        </p:nvSpPr>
        <p:spPr/>
        <p:txBody>
          <a:bodyPr/>
          <a:lstStyle/>
          <a:p>
            <a:pPr>
              <a:lnSpc>
                <a:spcPct val="150000"/>
              </a:lnSpc>
            </a:pPr>
            <a:r>
              <a:rPr lang="en-US" altLang="en-US" sz="2400" b="1" smtClean="0"/>
              <a:t>Providers might reasonably suggest more stringent A1C goals (such as &lt;6.5%) for selected individual patients, if this can be achieved without significant hypoglycemia or other adverse effects of treatment</a:t>
            </a:r>
          </a:p>
          <a:p>
            <a:pPr>
              <a:lnSpc>
                <a:spcPct val="150000"/>
              </a:lnSpc>
            </a:pPr>
            <a:r>
              <a:rPr lang="en-US" altLang="en-US" sz="2400" b="1" smtClean="0"/>
              <a:t>Appropriate patients might include those with short duration of diabetes, long life expectancy, and no significant CVD</a:t>
            </a:r>
          </a:p>
        </p:txBody>
      </p:sp>
      <p:pic>
        <p:nvPicPr>
          <p:cNvPr id="37892" name="Picture 11" descr="ADA Logo Gray Cropped.jpg"/>
          <p:cNvPicPr>
            <a:picLocks noChangeAspect="1"/>
          </p:cNvPicPr>
          <p:nvPr/>
        </p:nvPicPr>
        <p:blipFill>
          <a:blip r:embed="rId2">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 Diabetes Care. Diabetes Care 2014;37(suppl 1):S23</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smtClean="0"/>
              <a:t>Glycemic Goals in Adults (3)</a:t>
            </a:r>
            <a:endParaRPr lang="en-US" sz="4000" dirty="0"/>
          </a:p>
        </p:txBody>
      </p:sp>
      <p:sp>
        <p:nvSpPr>
          <p:cNvPr id="38915" name="Content Placeholder 2"/>
          <p:cNvSpPr>
            <a:spLocks noGrp="1"/>
          </p:cNvSpPr>
          <p:nvPr>
            <p:ph idx="1"/>
          </p:nvPr>
        </p:nvSpPr>
        <p:spPr>
          <a:xfrm>
            <a:off x="457200" y="1600200"/>
            <a:ext cx="8686800" cy="5029200"/>
          </a:xfrm>
        </p:spPr>
        <p:txBody>
          <a:bodyPr/>
          <a:lstStyle/>
          <a:p>
            <a:pPr>
              <a:lnSpc>
                <a:spcPct val="150000"/>
              </a:lnSpc>
            </a:pPr>
            <a:r>
              <a:rPr lang="en-US" altLang="en-US" sz="2400" b="1" smtClean="0"/>
              <a:t>Less stringent A1C goals (such as &lt;8%) may be appropriate for patients with</a:t>
            </a:r>
          </a:p>
          <a:p>
            <a:pPr>
              <a:lnSpc>
                <a:spcPct val="150000"/>
              </a:lnSpc>
              <a:buFont typeface="Wingdings 2" pitchFamily="18" charset="2"/>
              <a:buNone/>
            </a:pPr>
            <a:r>
              <a:rPr lang="en-US" altLang="en-US" sz="2400" b="1" smtClean="0"/>
              <a:t>	- History of severe hypoglycemia, limited life 	expectancy, advanced microvascular or macrovascular complications, extensive comorbid conditions</a:t>
            </a:r>
          </a:p>
          <a:p>
            <a:pPr>
              <a:lnSpc>
                <a:spcPct val="150000"/>
              </a:lnSpc>
              <a:buFont typeface="Wingdings 2" pitchFamily="18" charset="2"/>
              <a:buNone/>
            </a:pPr>
            <a:r>
              <a:rPr lang="en-US" altLang="en-US" sz="2400" b="1" smtClean="0"/>
              <a:t>	- Those with longstanding diabetes in whom the general goal is difficult to attain despite DSME, appropriate glucose monitoring, and effective doses of multiple glucose lowering agents including insulin</a:t>
            </a:r>
          </a:p>
        </p:txBody>
      </p:sp>
      <p:pic>
        <p:nvPicPr>
          <p:cNvPr id="38916"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 Diabetes Care. Diabetes Care 2014;37(suppl 1):S23</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Approach to Management of Hyperglycemia</a:t>
            </a:r>
          </a:p>
        </p:txBody>
      </p:sp>
      <p:pic>
        <p:nvPicPr>
          <p:cNvPr id="3993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 Diabetes Care. Diabetes Care 2014;37(suppl 1):S25. Figure 1; adapted with permission from Ismail-Beigi F, et al. Ann Intern Med 2011;154:554-559</a:t>
            </a:r>
          </a:p>
        </p:txBody>
      </p:sp>
      <p:pic>
        <p:nvPicPr>
          <p:cNvPr id="39941" name="Content Placeholder 3" descr="2014 Figure 1.png"/>
          <p:cNvPicPr>
            <a:picLocks noGrp="1" noChangeAspect="1"/>
          </p:cNvPicPr>
          <p:nvPr>
            <p:ph idx="1"/>
          </p:nvPr>
        </p:nvPicPr>
        <p:blipFill>
          <a:blip r:embed="rId4">
            <a:extLst>
              <a:ext uri="{28A0092B-C50C-407E-A947-70E740481C1C}">
                <a14:useLocalDpi xmlns:a14="http://schemas.microsoft.com/office/drawing/2010/main" val="0"/>
              </a:ext>
            </a:extLst>
          </a:blip>
          <a:srcRect t="2148"/>
          <a:stretch>
            <a:fillRect/>
          </a:stretch>
        </p:blipFill>
        <p:spPr>
          <a:xfrm>
            <a:off x="1219200" y="1600200"/>
            <a:ext cx="6737350" cy="4989513"/>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Glycemic Recommendations for</a:t>
            </a:r>
            <a:br>
              <a:rPr lang="en-US" sz="4000" dirty="0" smtClean="0"/>
            </a:br>
            <a:r>
              <a:rPr lang="en-US" sz="4000" dirty="0" smtClean="0"/>
              <a:t>Non-pregnant Adults (1)</a:t>
            </a:r>
          </a:p>
        </p:txBody>
      </p:sp>
      <p:pic>
        <p:nvPicPr>
          <p:cNvPr id="4096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 Diabetes Care. Diabetes Care 2014;37(suppl 1):S26; Table 9</a:t>
            </a:r>
          </a:p>
        </p:txBody>
      </p:sp>
      <p:graphicFrame>
        <p:nvGraphicFramePr>
          <p:cNvPr id="11" name="Content Placeholder 3"/>
          <p:cNvGraphicFramePr>
            <a:graphicFrameLocks noGrp="1"/>
          </p:cNvGraphicFramePr>
          <p:nvPr>
            <p:ph idx="1"/>
          </p:nvPr>
        </p:nvGraphicFramePr>
        <p:xfrm>
          <a:off x="457200" y="1676400"/>
          <a:ext cx="8229600" cy="3260970"/>
        </p:xfrm>
        <a:graphic>
          <a:graphicData uri="http://schemas.openxmlformats.org/drawingml/2006/table">
            <a:tbl>
              <a:tblPr bandRow="1">
                <a:tableStyleId>{2D5ABB26-0587-4C30-8999-92F81FD0307C}</a:tableStyleId>
              </a:tblPr>
              <a:tblGrid>
                <a:gridCol w="4724400"/>
                <a:gridCol w="3505200"/>
              </a:tblGrid>
              <a:tr h="944680">
                <a:tc>
                  <a:txBody>
                    <a:bodyPr/>
                    <a:lstStyle/>
                    <a:p>
                      <a:r>
                        <a:rPr lang="en-US" sz="2800" b="1" kern="1200" baseline="0" dirty="0" smtClean="0">
                          <a:solidFill>
                            <a:schemeClr val="tx1"/>
                          </a:solidFill>
                        </a:rPr>
                        <a:t>A1C</a:t>
                      </a:r>
                    </a:p>
                    <a:p>
                      <a:endParaRPr lang="en-US" sz="2800" b="1" kern="1200" dirty="0">
                        <a:solidFill>
                          <a:schemeClr val="tx1"/>
                        </a:solidFill>
                        <a:latin typeface="+mn-lt"/>
                        <a:ea typeface="+mn-ea"/>
                        <a:cs typeface="+mn-cs"/>
                      </a:endParaRPr>
                    </a:p>
                  </a:txBody>
                  <a:tcPr marT="45655" marB="456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1"/>
                          </a:solidFill>
                        </a:rPr>
                        <a:t>&lt;7.0%</a:t>
                      </a:r>
                      <a:r>
                        <a:rPr lang="en-US" sz="2800" b="1" kern="1200" baseline="30000" dirty="0" smtClean="0">
                          <a:solidFill>
                            <a:schemeClr val="tx1"/>
                          </a:solidFill>
                        </a:rPr>
                        <a:t>*</a:t>
                      </a:r>
                      <a:endParaRPr lang="en-US" sz="2800" b="1" baseline="30000" dirty="0">
                        <a:solidFill>
                          <a:schemeClr val="tx1"/>
                        </a:solidFill>
                      </a:endParaRPr>
                    </a:p>
                  </a:txBody>
                  <a:tcPr marT="45655" marB="45655"/>
                </a:tc>
              </a:tr>
              <a:tr h="1371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1"/>
                          </a:solidFill>
                        </a:rPr>
                        <a:t>Preprandial capillary plasma glucose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kern="1200" dirty="0" smtClean="0">
                        <a:solidFill>
                          <a:schemeClr val="tx1"/>
                        </a:solidFill>
                        <a:latin typeface="+mn-lt"/>
                        <a:ea typeface="+mn-ea"/>
                        <a:cs typeface="+mn-cs"/>
                      </a:endParaRPr>
                    </a:p>
                  </a:txBody>
                  <a:tcPr marT="45655" marB="456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1"/>
                          </a:solidFill>
                        </a:rPr>
                        <a:t>70–130 mg/dL</a:t>
                      </a:r>
                      <a:r>
                        <a:rPr lang="en-US" sz="2800" b="1" kern="1200" baseline="30000" dirty="0" smtClean="0">
                          <a:solidFill>
                            <a:schemeClr val="tx1"/>
                          </a:solidFill>
                        </a:rPr>
                        <a:t>*</a:t>
                      </a:r>
                      <a:r>
                        <a:rPr lang="en-US" sz="2800" b="1" kern="1200" dirty="0" smtClean="0">
                          <a:solidFill>
                            <a:schemeClr val="tx1"/>
                          </a:solidFill>
                        </a:rPr>
                        <a:t> (3.9–7.2 mmol/L)</a:t>
                      </a:r>
                      <a:endParaRPr lang="en-US" sz="2800" b="1" dirty="0">
                        <a:solidFill>
                          <a:schemeClr val="tx1"/>
                        </a:solidFill>
                      </a:endParaRPr>
                    </a:p>
                  </a:txBody>
                  <a:tcPr marT="45655" marB="45655"/>
                </a:tc>
              </a:tr>
              <a:tr h="944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tx1"/>
                          </a:solidFill>
                        </a:rPr>
                        <a:t>Peak postprandial capillary plasma glucose</a:t>
                      </a:r>
                      <a:r>
                        <a:rPr lang="en-US" sz="2800" b="1" kern="1200" baseline="30000" dirty="0" smtClean="0">
                          <a:solidFill>
                            <a:schemeClr val="tx1"/>
                          </a:solidFill>
                        </a:rPr>
                        <a:t>†</a:t>
                      </a:r>
                      <a:endParaRPr lang="en-US" sz="2800" b="1" baseline="30000" dirty="0">
                        <a:solidFill>
                          <a:schemeClr val="tx1"/>
                        </a:solidFill>
                      </a:endParaRPr>
                    </a:p>
                  </a:txBody>
                  <a:tcPr marT="45655" marB="45655"/>
                </a:tc>
                <a:tc>
                  <a:txBody>
                    <a:bodyPr/>
                    <a:lstStyle/>
                    <a:p>
                      <a:r>
                        <a:rPr lang="en-US" sz="2800" b="1" kern="1200" dirty="0" smtClean="0">
                          <a:solidFill>
                            <a:schemeClr val="tx1"/>
                          </a:solidFill>
                        </a:rPr>
                        <a:t>&lt;180 mg/dL</a:t>
                      </a:r>
                      <a:r>
                        <a:rPr lang="en-US" sz="2800" b="1" kern="1200" baseline="30000" dirty="0" smtClean="0">
                          <a:solidFill>
                            <a:schemeClr val="tx1"/>
                          </a:solidFill>
                        </a:rPr>
                        <a:t>*</a:t>
                      </a:r>
                      <a:r>
                        <a:rPr lang="en-US" sz="2800" b="1" kern="1200" dirty="0" smtClean="0">
                          <a:solidFill>
                            <a:schemeClr val="tx1"/>
                          </a:solidFill>
                        </a:rPr>
                        <a:t> (&lt;10.0 mmol/L)</a:t>
                      </a:r>
                      <a:endParaRPr lang="en-US" sz="2800" b="1" dirty="0">
                        <a:solidFill>
                          <a:schemeClr val="tx1"/>
                        </a:solidFill>
                      </a:endParaRPr>
                    </a:p>
                  </a:txBody>
                  <a:tcPr marT="45655" marB="45655"/>
                </a:tc>
              </a:tr>
            </a:tbl>
          </a:graphicData>
        </a:graphic>
      </p:graphicFrame>
      <p:sp>
        <p:nvSpPr>
          <p:cNvPr id="12" name="TextBox 11"/>
          <p:cNvSpPr txBox="1"/>
          <p:nvPr/>
        </p:nvSpPr>
        <p:spPr>
          <a:xfrm>
            <a:off x="457200" y="5334000"/>
            <a:ext cx="8305800" cy="646113"/>
          </a:xfrm>
          <a:prstGeom prst="rect">
            <a:avLst/>
          </a:prstGeom>
          <a:noFill/>
        </p:spPr>
        <p:txBody>
          <a:bodyPr>
            <a:spAutoFit/>
          </a:bodyPr>
          <a:lstStyle/>
          <a:p>
            <a:pPr>
              <a:defRPr/>
            </a:pPr>
            <a:r>
              <a:rPr lang="en-US" sz="1200" dirty="0">
                <a:latin typeface="+mn-lt"/>
              </a:rPr>
              <a:t>*Goals should be individualized based on these values.</a:t>
            </a:r>
          </a:p>
          <a:p>
            <a:pPr>
              <a:defRPr/>
            </a:pPr>
            <a:r>
              <a:rPr lang="en-US" sz="1200" dirty="0"/>
              <a:t>†</a:t>
            </a:r>
            <a:r>
              <a:rPr lang="en-US" sz="1200" dirty="0">
                <a:latin typeface="+mn-lt"/>
              </a:rPr>
              <a:t>Postprandial glucose measurements should be made 1–2 h after the beginning of the meal, generally peak levels in patients with diabetes.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Glycemic Recommendations for</a:t>
            </a:r>
            <a:br>
              <a:rPr lang="en-US" sz="4000" dirty="0" smtClean="0"/>
            </a:br>
            <a:r>
              <a:rPr lang="en-US" sz="4000" dirty="0" smtClean="0"/>
              <a:t>Non-pregnant Adults (2)</a:t>
            </a:r>
          </a:p>
        </p:txBody>
      </p:sp>
      <p:pic>
        <p:nvPicPr>
          <p:cNvPr id="4198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 Diabetes Care. Diabetes Care 2014;37(suppl 1):S26; Table 9</a:t>
            </a:r>
          </a:p>
        </p:txBody>
      </p:sp>
      <p:sp>
        <p:nvSpPr>
          <p:cNvPr id="41989" name="Content Placeholder 2"/>
          <p:cNvSpPr>
            <a:spLocks noGrp="1"/>
          </p:cNvSpPr>
          <p:nvPr>
            <p:ph idx="1"/>
          </p:nvPr>
        </p:nvSpPr>
        <p:spPr>
          <a:xfrm>
            <a:off x="457200" y="1600200"/>
            <a:ext cx="8382000" cy="4572000"/>
          </a:xfrm>
        </p:spPr>
        <p:txBody>
          <a:bodyPr/>
          <a:lstStyle/>
          <a:p>
            <a:pPr>
              <a:lnSpc>
                <a:spcPct val="150000"/>
              </a:lnSpc>
            </a:pPr>
            <a:r>
              <a:rPr lang="en-US" altLang="en-US" sz="2800" b="1" smtClean="0"/>
              <a:t>Goals should be individualized based on</a:t>
            </a:r>
          </a:p>
          <a:p>
            <a:pPr lvl="1">
              <a:lnSpc>
                <a:spcPct val="150000"/>
              </a:lnSpc>
            </a:pPr>
            <a:r>
              <a:rPr lang="en-US" altLang="en-US" sz="2400" b="1" smtClean="0"/>
              <a:t>Duration of diabetes</a:t>
            </a:r>
          </a:p>
          <a:p>
            <a:pPr lvl="1">
              <a:lnSpc>
                <a:spcPct val="150000"/>
              </a:lnSpc>
            </a:pPr>
            <a:r>
              <a:rPr lang="en-US" altLang="en-US" sz="2400" b="1" smtClean="0"/>
              <a:t>Age/life expectancy</a:t>
            </a:r>
          </a:p>
          <a:p>
            <a:pPr lvl="1">
              <a:lnSpc>
                <a:spcPct val="150000"/>
              </a:lnSpc>
            </a:pPr>
            <a:r>
              <a:rPr lang="en-US" altLang="en-US" sz="2400" b="1" smtClean="0"/>
              <a:t>Co-morbid conditions</a:t>
            </a:r>
          </a:p>
          <a:p>
            <a:pPr lvl="1">
              <a:lnSpc>
                <a:spcPct val="150000"/>
              </a:lnSpc>
            </a:pPr>
            <a:r>
              <a:rPr lang="en-US" altLang="en-US" sz="2400" b="1" smtClean="0"/>
              <a:t>Known CVD or advanced micro-vascular complications</a:t>
            </a:r>
          </a:p>
          <a:p>
            <a:pPr lvl="1">
              <a:lnSpc>
                <a:spcPct val="150000"/>
              </a:lnSpc>
            </a:pPr>
            <a:r>
              <a:rPr lang="en-US" altLang="en-US" sz="2400" b="1" smtClean="0"/>
              <a:t>Hypoglycemia unawareness</a:t>
            </a:r>
          </a:p>
          <a:p>
            <a:pPr lvl="1">
              <a:lnSpc>
                <a:spcPct val="150000"/>
              </a:lnSpc>
            </a:pPr>
            <a:r>
              <a:rPr lang="en-US" altLang="en-US" sz="2400" b="1" smtClean="0"/>
              <a:t>Individual patient considerations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Glycemic Recommendations for</a:t>
            </a:r>
            <a:br>
              <a:rPr lang="en-US" sz="4000" dirty="0" smtClean="0"/>
            </a:br>
            <a:r>
              <a:rPr lang="en-US" sz="4000" dirty="0" smtClean="0"/>
              <a:t>Non-pregnant Adults (3)</a:t>
            </a:r>
          </a:p>
        </p:txBody>
      </p:sp>
      <p:pic>
        <p:nvPicPr>
          <p:cNvPr id="4301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a:t>
            </a:r>
          </a:p>
        </p:txBody>
      </p:sp>
      <p:sp>
        <p:nvSpPr>
          <p:cNvPr id="43013" name="Content Placeholder 2"/>
          <p:cNvSpPr>
            <a:spLocks noGrp="1"/>
          </p:cNvSpPr>
          <p:nvPr>
            <p:ph idx="1"/>
          </p:nvPr>
        </p:nvSpPr>
        <p:spPr>
          <a:xfrm>
            <a:off x="457200" y="1676400"/>
            <a:ext cx="8382000" cy="3429000"/>
          </a:xfrm>
        </p:spPr>
        <p:txBody>
          <a:bodyPr/>
          <a:lstStyle/>
          <a:p>
            <a:pPr>
              <a:lnSpc>
                <a:spcPct val="150000"/>
              </a:lnSpc>
            </a:pPr>
            <a:r>
              <a:rPr lang="en-US" altLang="en-US" sz="2800" b="1" smtClean="0"/>
              <a:t>More or less stringent glycemic goals may be appropriate for individual patients</a:t>
            </a:r>
          </a:p>
          <a:p>
            <a:pPr>
              <a:lnSpc>
                <a:spcPct val="150000"/>
              </a:lnSpc>
            </a:pPr>
            <a:r>
              <a:rPr lang="en-US" altLang="en-US" sz="2800" b="1" smtClean="0"/>
              <a:t>Postprandial glucose may be targeted if A1C goals are not met despite reaching preprandial glucose goals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676400"/>
            <a:ext cx="9144000" cy="798576"/>
          </a:xfrm>
        </p:spPr>
        <p:txBody>
          <a:bodyPr/>
          <a:lstStyle/>
          <a:p>
            <a:pPr algn="ctr" eaLnBrk="1" fontAlgn="auto" hangingPunct="1">
              <a:spcAft>
                <a:spcPts val="0"/>
              </a:spcAft>
              <a:defRPr/>
            </a:pPr>
            <a:r>
              <a:rPr lang="en-US" sz="4000" dirty="0" smtClean="0">
                <a:solidFill>
                  <a:schemeClr val="accent1">
                    <a:satMod val="150000"/>
                  </a:schemeClr>
                </a:solidFill>
              </a:rPr>
              <a:t>Management of Type 2 Diabetes</a:t>
            </a:r>
          </a:p>
        </p:txBody>
      </p:sp>
      <p:pic>
        <p:nvPicPr>
          <p:cNvPr id="44035" name="Picture 11" descr="ADA Logo Gray Cropped.jpg"/>
          <p:cNvPicPr>
            <a:picLocks noChangeAspect="1"/>
          </p:cNvPicPr>
          <p:nvPr/>
        </p:nvPicPr>
        <p:blipFill>
          <a:blip r:embed="rId2">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391400" y="6172200"/>
            <a:ext cx="148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3400" y="2057400"/>
            <a:ext cx="7239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buFont typeface="Wingdings" pitchFamily="2" charset="2"/>
              <a:buChar char="q"/>
            </a:pPr>
            <a:r>
              <a:rPr lang="en-US" altLang="en-US" sz="2400" b="1" i="1" u="sng">
                <a:cs typeface="Times New Roman" pitchFamily="18" charset="0"/>
              </a:rPr>
              <a:t>D</a:t>
            </a:r>
            <a:r>
              <a:rPr lang="en-US" altLang="en-US" sz="2400">
                <a:cs typeface="Times New Roman" pitchFamily="18" charset="0"/>
              </a:rPr>
              <a:t>ietary readjustment</a:t>
            </a:r>
          </a:p>
          <a:p>
            <a:pPr indent="457200" algn="just">
              <a:buFont typeface="Wingdings" pitchFamily="2" charset="2"/>
              <a:buChar char="q"/>
            </a:pPr>
            <a:r>
              <a:rPr lang="en-US" altLang="en-US" sz="2400" b="1" i="1" u="sng">
                <a:cs typeface="Times New Roman" pitchFamily="18" charset="0"/>
              </a:rPr>
              <a:t>D</a:t>
            </a:r>
            <a:r>
              <a:rPr lang="en-US" altLang="en-US" sz="2400">
                <a:cs typeface="Times New Roman" pitchFamily="18" charset="0"/>
              </a:rPr>
              <a:t>iscipline and life style modification</a:t>
            </a:r>
          </a:p>
          <a:p>
            <a:pPr indent="457200" algn="just">
              <a:buFont typeface="Wingdings" pitchFamily="2" charset="2"/>
              <a:buChar char="q"/>
            </a:pPr>
            <a:r>
              <a:rPr lang="en-US" altLang="en-US" sz="2400" b="1" i="1" u="sng">
                <a:cs typeface="Times New Roman" pitchFamily="18" charset="0"/>
              </a:rPr>
              <a:t>D</a:t>
            </a:r>
            <a:r>
              <a:rPr lang="en-US" altLang="en-US" sz="2400">
                <a:cs typeface="Times New Roman" pitchFamily="18" charset="0"/>
              </a:rPr>
              <a:t>rug treatment that includes	</a:t>
            </a:r>
          </a:p>
          <a:p>
            <a:pPr indent="457200" algn="just"/>
            <a:r>
              <a:rPr lang="en-US" altLang="en-US" sz="2400">
                <a:cs typeface="Times New Roman" pitchFamily="18" charset="0"/>
              </a:rPr>
              <a:t>- OHD				</a:t>
            </a:r>
          </a:p>
          <a:p>
            <a:pPr indent="457200" algn="just"/>
            <a:r>
              <a:rPr lang="en-US" altLang="en-US" sz="2400">
                <a:cs typeface="Times New Roman" pitchFamily="18" charset="0"/>
              </a:rPr>
              <a:t>- Insulin</a:t>
            </a:r>
            <a:endParaRPr lang="en-US" altLang="en-US" sz="4800"/>
          </a:p>
        </p:txBody>
      </p:sp>
      <p:sp>
        <p:nvSpPr>
          <p:cNvPr id="4" name="Title 3"/>
          <p:cNvSpPr>
            <a:spLocks noGrp="1"/>
          </p:cNvSpPr>
          <p:nvPr>
            <p:ph type="title"/>
          </p:nvPr>
        </p:nvSpPr>
        <p:spPr/>
        <p:txBody>
          <a:bodyPr>
            <a:normAutofit fontScale="90000"/>
          </a:bodyPr>
          <a:lstStyle/>
          <a:p>
            <a:pPr>
              <a:defRPr/>
            </a:pPr>
            <a:r>
              <a:rPr lang="en-GB" dirty="0" smtClean="0"/>
              <a:t>3 ‘D’ for Management</a:t>
            </a:r>
            <a:br>
              <a:rPr lang="en-GB" dirty="0" smtClean="0"/>
            </a:b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25400" y="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0000"/>
              </a:lnSpc>
            </a:pPr>
            <a:r>
              <a:rPr lang="en-US" altLang="en-US" sz="3400" b="1">
                <a:solidFill>
                  <a:schemeClr val="accent1"/>
                </a:solidFill>
              </a:rPr>
              <a:t>Methods:</a:t>
            </a:r>
            <a:r>
              <a:rPr lang="en-US" altLang="en-US" sz="2600" b="1">
                <a:solidFill>
                  <a:schemeClr val="accent1"/>
                </a:solidFill>
              </a:rPr>
              <a:t> </a:t>
            </a:r>
            <a:endParaRPr lang="en-US" altLang="en-US" sz="2600">
              <a:solidFill>
                <a:schemeClr val="accent1"/>
              </a:solidFill>
            </a:endParaRPr>
          </a:p>
          <a:p>
            <a:pPr eaLnBrk="1" hangingPunct="1">
              <a:lnSpc>
                <a:spcPct val="110000"/>
              </a:lnSpc>
            </a:pPr>
            <a:r>
              <a:rPr lang="en-US" altLang="en-US" sz="2600">
                <a:solidFill>
                  <a:schemeClr val="accent1"/>
                </a:solidFill>
              </a:rPr>
              <a:t>  </a:t>
            </a:r>
          </a:p>
        </p:txBody>
      </p:sp>
      <p:pic>
        <p:nvPicPr>
          <p:cNvPr id="46083" name="Picture 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 y="2854325"/>
            <a:ext cx="8229600" cy="3970338"/>
          </a:xfrm>
        </p:spPr>
      </p:pic>
      <p:sp>
        <p:nvSpPr>
          <p:cNvPr id="46084" name="Rectangle 2"/>
          <p:cNvSpPr>
            <a:spLocks noChangeArrowheads="1"/>
          </p:cNvSpPr>
          <p:nvPr/>
        </p:nvSpPr>
        <p:spPr bwMode="auto">
          <a:xfrm>
            <a:off x="0" y="1462088"/>
            <a:ext cx="75438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en-US" altLang="en-US" sz="2400" b="1">
                <a:sym typeface="Wingdings 3" pitchFamily="18" charset="2"/>
              </a:rPr>
              <a:t>	</a:t>
            </a:r>
            <a:r>
              <a:rPr lang="en-US" altLang="en-US" sz="2400" b="1"/>
              <a:t>Diet- 50%</a:t>
            </a:r>
          </a:p>
          <a:p>
            <a:pPr>
              <a:lnSpc>
                <a:spcPct val="110000"/>
              </a:lnSpc>
            </a:pPr>
            <a:r>
              <a:rPr lang="en-US" altLang="en-US" sz="2400" b="1">
                <a:sym typeface="Wingdings 3" pitchFamily="18" charset="2"/>
              </a:rPr>
              <a:t>	</a:t>
            </a:r>
            <a:r>
              <a:rPr lang="en-US" altLang="en-US" sz="2400" b="1"/>
              <a:t>Diet+ Oral Hypoglycemic drug- 20-30%</a:t>
            </a:r>
          </a:p>
          <a:p>
            <a:pPr>
              <a:lnSpc>
                <a:spcPct val="110000"/>
              </a:lnSpc>
            </a:pPr>
            <a:r>
              <a:rPr lang="en-US" altLang="en-US" sz="2400" b="1">
                <a:sym typeface="Wingdings 3" pitchFamily="18" charset="2"/>
              </a:rPr>
              <a:t>	</a:t>
            </a:r>
            <a:r>
              <a:rPr lang="en-US" altLang="en-US" sz="2400" b="1"/>
              <a:t>Diet + Insulin </a:t>
            </a:r>
            <a:r>
              <a:rPr lang="en-US" altLang="en-US" sz="2400" b="1" u="sng"/>
              <a:t>+</a:t>
            </a:r>
            <a:r>
              <a:rPr lang="en-US" altLang="en-US" sz="2400" b="1"/>
              <a:t> OHD – 20-30%</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33338" y="1597025"/>
            <a:ext cx="5480050" cy="3203575"/>
          </a:xfrm>
          <a:custGeom>
            <a:avLst/>
            <a:gdLst>
              <a:gd name="T0" fmla="*/ 2147483647 w 3825"/>
              <a:gd name="T1" fmla="*/ 2147483647 h 2032"/>
              <a:gd name="T2" fmla="*/ 2147483647 w 3825"/>
              <a:gd name="T3" fmla="*/ 2147483647 h 2032"/>
              <a:gd name="T4" fmla="*/ 0 w 3825"/>
              <a:gd name="T5" fmla="*/ 2147483647 h 2032"/>
              <a:gd name="T6" fmla="*/ 2147483647 w 3825"/>
              <a:gd name="T7" fmla="*/ 2147483647 h 2032"/>
              <a:gd name="T8" fmla="*/ 2147483647 w 3825"/>
              <a:gd name="T9" fmla="*/ 2147483647 h 2032"/>
              <a:gd name="T10" fmla="*/ 2147483647 w 3825"/>
              <a:gd name="T11" fmla="*/ 2147483647 h 2032"/>
              <a:gd name="T12" fmla="*/ 2147483647 w 3825"/>
              <a:gd name="T13" fmla="*/ 2147483647 h 2032"/>
              <a:gd name="T14" fmla="*/ 2147483647 w 3825"/>
              <a:gd name="T15" fmla="*/ 2147483647 h 2032"/>
              <a:gd name="T16" fmla="*/ 2147483647 w 3825"/>
              <a:gd name="T17" fmla="*/ 2147483647 h 2032"/>
              <a:gd name="T18" fmla="*/ 2147483647 w 3825"/>
              <a:gd name="T19" fmla="*/ 2147483647 h 2032"/>
              <a:gd name="T20" fmla="*/ 2147483647 w 3825"/>
              <a:gd name="T21" fmla="*/ 2147483647 h 2032"/>
              <a:gd name="T22" fmla="*/ 2147483647 w 3825"/>
              <a:gd name="T23" fmla="*/ 2147483647 h 2032"/>
              <a:gd name="T24" fmla="*/ 2147483647 w 3825"/>
              <a:gd name="T25" fmla="*/ 2147483647 h 2032"/>
              <a:gd name="T26" fmla="*/ 2147483647 w 3825"/>
              <a:gd name="T27" fmla="*/ 2147483647 h 2032"/>
              <a:gd name="T28" fmla="*/ 2147483647 w 3825"/>
              <a:gd name="T29" fmla="*/ 2147483647 h 2032"/>
              <a:gd name="T30" fmla="*/ 2147483647 w 3825"/>
              <a:gd name="T31" fmla="*/ 2147483647 h 2032"/>
              <a:gd name="T32" fmla="*/ 2147483647 w 3825"/>
              <a:gd name="T33" fmla="*/ 2147483647 h 2032"/>
              <a:gd name="T34" fmla="*/ 2147483647 w 3825"/>
              <a:gd name="T35" fmla="*/ 2147483647 h 2032"/>
              <a:gd name="T36" fmla="*/ 2147483647 w 3825"/>
              <a:gd name="T37" fmla="*/ 2147483647 h 2032"/>
              <a:gd name="T38" fmla="*/ 2147483647 w 3825"/>
              <a:gd name="T39" fmla="*/ 2147483647 h 2032"/>
              <a:gd name="T40" fmla="*/ 2147483647 w 3825"/>
              <a:gd name="T41" fmla="*/ 2147483647 h 2032"/>
              <a:gd name="T42" fmla="*/ 2147483647 w 3825"/>
              <a:gd name="T43" fmla="*/ 2147483647 h 2032"/>
              <a:gd name="T44" fmla="*/ 2147483647 w 3825"/>
              <a:gd name="T45" fmla="*/ 2147483647 h 2032"/>
              <a:gd name="T46" fmla="*/ 2147483647 w 3825"/>
              <a:gd name="T47" fmla="*/ 2147483647 h 2032"/>
              <a:gd name="T48" fmla="*/ 2147483647 w 3825"/>
              <a:gd name="T49" fmla="*/ 2147483647 h 2032"/>
              <a:gd name="T50" fmla="*/ 2147483647 w 3825"/>
              <a:gd name="T51" fmla="*/ 2147483647 h 2032"/>
              <a:gd name="T52" fmla="*/ 2147483647 w 3825"/>
              <a:gd name="T53" fmla="*/ 2147483647 h 2032"/>
              <a:gd name="T54" fmla="*/ 2147483647 w 3825"/>
              <a:gd name="T55" fmla="*/ 2147483647 h 2032"/>
              <a:gd name="T56" fmla="*/ 2147483647 w 3825"/>
              <a:gd name="T57" fmla="*/ 2147483647 h 2032"/>
              <a:gd name="T58" fmla="*/ 2147483647 w 3825"/>
              <a:gd name="T59" fmla="*/ 2147483647 h 2032"/>
              <a:gd name="T60" fmla="*/ 2147483647 w 3825"/>
              <a:gd name="T61" fmla="*/ 2147483647 h 2032"/>
              <a:gd name="T62" fmla="*/ 2147483647 w 3825"/>
              <a:gd name="T63" fmla="*/ 2147483647 h 2032"/>
              <a:gd name="T64" fmla="*/ 2147483647 w 3825"/>
              <a:gd name="T65" fmla="*/ 2147483647 h 2032"/>
              <a:gd name="T66" fmla="*/ 2147483647 w 3825"/>
              <a:gd name="T67" fmla="*/ 2147483647 h 2032"/>
              <a:gd name="T68" fmla="*/ 2147483647 w 3825"/>
              <a:gd name="T69" fmla="*/ 2147483647 h 2032"/>
              <a:gd name="T70" fmla="*/ 2147483647 w 3825"/>
              <a:gd name="T71" fmla="*/ 2147483647 h 2032"/>
              <a:gd name="T72" fmla="*/ 2147483647 w 3825"/>
              <a:gd name="T73" fmla="*/ 2147483647 h 2032"/>
              <a:gd name="T74" fmla="*/ 2147483647 w 3825"/>
              <a:gd name="T75" fmla="*/ 2147483647 h 2032"/>
              <a:gd name="T76" fmla="*/ 2147483647 w 3825"/>
              <a:gd name="T77" fmla="*/ 2147483647 h 2032"/>
              <a:gd name="T78" fmla="*/ 2147483647 w 3825"/>
              <a:gd name="T79" fmla="*/ 2147483647 h 2032"/>
              <a:gd name="T80" fmla="*/ 2147483647 w 3825"/>
              <a:gd name="T81" fmla="*/ 2147483647 h 2032"/>
              <a:gd name="T82" fmla="*/ 2147483647 w 3825"/>
              <a:gd name="T83" fmla="*/ 2147483647 h 2032"/>
              <a:gd name="T84" fmla="*/ 2147483647 w 3825"/>
              <a:gd name="T85" fmla="*/ 2147483647 h 2032"/>
              <a:gd name="T86" fmla="*/ 2147483647 w 3825"/>
              <a:gd name="T87" fmla="*/ 2147483647 h 2032"/>
              <a:gd name="T88" fmla="*/ 2147483647 w 3825"/>
              <a:gd name="T89" fmla="*/ 2147483647 h 2032"/>
              <a:gd name="T90" fmla="*/ 2147483647 w 3825"/>
              <a:gd name="T91" fmla="*/ 0 h 20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5"/>
              <a:gd name="T139" fmla="*/ 0 h 2032"/>
              <a:gd name="T140" fmla="*/ 3825 w 3825"/>
              <a:gd name="T141" fmla="*/ 2032 h 20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5" h="2032">
                <a:moveTo>
                  <a:pt x="1945" y="0"/>
                </a:moveTo>
                <a:lnTo>
                  <a:pt x="112" y="0"/>
                </a:lnTo>
                <a:lnTo>
                  <a:pt x="136" y="80"/>
                </a:lnTo>
                <a:lnTo>
                  <a:pt x="120" y="104"/>
                </a:lnTo>
                <a:lnTo>
                  <a:pt x="0" y="88"/>
                </a:lnTo>
                <a:lnTo>
                  <a:pt x="40" y="248"/>
                </a:lnTo>
                <a:lnTo>
                  <a:pt x="8" y="544"/>
                </a:lnTo>
                <a:lnTo>
                  <a:pt x="24" y="624"/>
                </a:lnTo>
                <a:lnTo>
                  <a:pt x="0" y="744"/>
                </a:lnTo>
                <a:lnTo>
                  <a:pt x="56" y="816"/>
                </a:lnTo>
                <a:lnTo>
                  <a:pt x="48" y="872"/>
                </a:lnTo>
                <a:lnTo>
                  <a:pt x="136" y="1016"/>
                </a:lnTo>
                <a:lnTo>
                  <a:pt x="280" y="1272"/>
                </a:lnTo>
                <a:lnTo>
                  <a:pt x="336" y="1272"/>
                </a:lnTo>
                <a:lnTo>
                  <a:pt x="496" y="1400"/>
                </a:lnTo>
                <a:lnTo>
                  <a:pt x="680" y="1392"/>
                </a:lnTo>
                <a:lnTo>
                  <a:pt x="680" y="1432"/>
                </a:lnTo>
                <a:lnTo>
                  <a:pt x="904" y="1536"/>
                </a:lnTo>
                <a:lnTo>
                  <a:pt x="1088" y="1536"/>
                </a:lnTo>
                <a:lnTo>
                  <a:pt x="1088" y="1464"/>
                </a:lnTo>
                <a:lnTo>
                  <a:pt x="1160" y="1464"/>
                </a:lnTo>
                <a:lnTo>
                  <a:pt x="1296" y="1576"/>
                </a:lnTo>
                <a:lnTo>
                  <a:pt x="1352" y="1688"/>
                </a:lnTo>
                <a:lnTo>
                  <a:pt x="1416" y="1728"/>
                </a:lnTo>
                <a:lnTo>
                  <a:pt x="1464" y="1680"/>
                </a:lnTo>
                <a:lnTo>
                  <a:pt x="1544" y="1704"/>
                </a:lnTo>
                <a:lnTo>
                  <a:pt x="1657" y="1880"/>
                </a:lnTo>
                <a:lnTo>
                  <a:pt x="1817" y="1936"/>
                </a:lnTo>
                <a:lnTo>
                  <a:pt x="1801" y="1848"/>
                </a:lnTo>
                <a:lnTo>
                  <a:pt x="1825" y="1768"/>
                </a:lnTo>
                <a:lnTo>
                  <a:pt x="1953" y="1664"/>
                </a:lnTo>
                <a:lnTo>
                  <a:pt x="2041" y="1640"/>
                </a:lnTo>
                <a:lnTo>
                  <a:pt x="2217" y="1704"/>
                </a:lnTo>
                <a:lnTo>
                  <a:pt x="2353" y="1712"/>
                </a:lnTo>
                <a:lnTo>
                  <a:pt x="2329" y="1640"/>
                </a:lnTo>
                <a:lnTo>
                  <a:pt x="2377" y="1608"/>
                </a:lnTo>
                <a:lnTo>
                  <a:pt x="2441" y="1600"/>
                </a:lnTo>
                <a:lnTo>
                  <a:pt x="2521" y="1600"/>
                </a:lnTo>
                <a:lnTo>
                  <a:pt x="2601" y="1664"/>
                </a:lnTo>
                <a:lnTo>
                  <a:pt x="2689" y="1648"/>
                </a:lnTo>
                <a:lnTo>
                  <a:pt x="2761" y="1728"/>
                </a:lnTo>
                <a:lnTo>
                  <a:pt x="2745" y="1800"/>
                </a:lnTo>
                <a:lnTo>
                  <a:pt x="2801" y="1888"/>
                </a:lnTo>
                <a:lnTo>
                  <a:pt x="2825" y="1888"/>
                </a:lnTo>
                <a:lnTo>
                  <a:pt x="2841" y="2032"/>
                </a:lnTo>
                <a:lnTo>
                  <a:pt x="2905" y="2024"/>
                </a:lnTo>
                <a:lnTo>
                  <a:pt x="2985" y="1952"/>
                </a:lnTo>
                <a:lnTo>
                  <a:pt x="2977" y="1880"/>
                </a:lnTo>
                <a:lnTo>
                  <a:pt x="2945" y="1784"/>
                </a:lnTo>
                <a:lnTo>
                  <a:pt x="2873" y="1656"/>
                </a:lnTo>
                <a:lnTo>
                  <a:pt x="2857" y="1592"/>
                </a:lnTo>
                <a:lnTo>
                  <a:pt x="2897" y="1488"/>
                </a:lnTo>
                <a:lnTo>
                  <a:pt x="2905" y="1440"/>
                </a:lnTo>
                <a:lnTo>
                  <a:pt x="2977" y="1416"/>
                </a:lnTo>
                <a:lnTo>
                  <a:pt x="3057" y="1328"/>
                </a:lnTo>
                <a:lnTo>
                  <a:pt x="3097" y="1264"/>
                </a:lnTo>
                <a:lnTo>
                  <a:pt x="3185" y="1240"/>
                </a:lnTo>
                <a:lnTo>
                  <a:pt x="3257" y="1168"/>
                </a:lnTo>
                <a:lnTo>
                  <a:pt x="3201" y="1040"/>
                </a:lnTo>
                <a:lnTo>
                  <a:pt x="3241" y="1000"/>
                </a:lnTo>
                <a:lnTo>
                  <a:pt x="3281" y="928"/>
                </a:lnTo>
                <a:lnTo>
                  <a:pt x="3289" y="904"/>
                </a:lnTo>
                <a:lnTo>
                  <a:pt x="3257" y="864"/>
                </a:lnTo>
                <a:lnTo>
                  <a:pt x="3257" y="832"/>
                </a:lnTo>
                <a:lnTo>
                  <a:pt x="3297" y="888"/>
                </a:lnTo>
                <a:lnTo>
                  <a:pt x="3345" y="824"/>
                </a:lnTo>
                <a:lnTo>
                  <a:pt x="3353" y="768"/>
                </a:lnTo>
                <a:lnTo>
                  <a:pt x="3337" y="752"/>
                </a:lnTo>
                <a:lnTo>
                  <a:pt x="3337" y="744"/>
                </a:lnTo>
                <a:lnTo>
                  <a:pt x="3353" y="720"/>
                </a:lnTo>
                <a:lnTo>
                  <a:pt x="3377" y="696"/>
                </a:lnTo>
                <a:lnTo>
                  <a:pt x="3505" y="680"/>
                </a:lnTo>
                <a:lnTo>
                  <a:pt x="3537" y="672"/>
                </a:lnTo>
                <a:lnTo>
                  <a:pt x="3553" y="632"/>
                </a:lnTo>
                <a:lnTo>
                  <a:pt x="3585" y="664"/>
                </a:lnTo>
                <a:lnTo>
                  <a:pt x="3641" y="640"/>
                </a:lnTo>
                <a:lnTo>
                  <a:pt x="3593" y="632"/>
                </a:lnTo>
                <a:lnTo>
                  <a:pt x="3569" y="576"/>
                </a:lnTo>
                <a:lnTo>
                  <a:pt x="3585" y="560"/>
                </a:lnTo>
                <a:lnTo>
                  <a:pt x="3577" y="528"/>
                </a:lnTo>
                <a:lnTo>
                  <a:pt x="3585" y="520"/>
                </a:lnTo>
                <a:lnTo>
                  <a:pt x="3641" y="480"/>
                </a:lnTo>
                <a:lnTo>
                  <a:pt x="3649" y="456"/>
                </a:lnTo>
                <a:lnTo>
                  <a:pt x="3825" y="328"/>
                </a:lnTo>
                <a:lnTo>
                  <a:pt x="3817" y="272"/>
                </a:lnTo>
                <a:lnTo>
                  <a:pt x="3793" y="256"/>
                </a:lnTo>
                <a:lnTo>
                  <a:pt x="3769" y="152"/>
                </a:lnTo>
                <a:lnTo>
                  <a:pt x="3713" y="168"/>
                </a:lnTo>
                <a:lnTo>
                  <a:pt x="3689" y="152"/>
                </a:lnTo>
                <a:lnTo>
                  <a:pt x="3641" y="184"/>
                </a:lnTo>
                <a:lnTo>
                  <a:pt x="3585" y="288"/>
                </a:lnTo>
                <a:lnTo>
                  <a:pt x="3537" y="352"/>
                </a:lnTo>
                <a:lnTo>
                  <a:pt x="3393" y="352"/>
                </a:lnTo>
                <a:lnTo>
                  <a:pt x="3305" y="360"/>
                </a:lnTo>
                <a:lnTo>
                  <a:pt x="3209" y="448"/>
                </a:lnTo>
                <a:lnTo>
                  <a:pt x="3225" y="480"/>
                </a:lnTo>
                <a:lnTo>
                  <a:pt x="3169" y="520"/>
                </a:lnTo>
                <a:lnTo>
                  <a:pt x="3097" y="512"/>
                </a:lnTo>
                <a:lnTo>
                  <a:pt x="3025" y="512"/>
                </a:lnTo>
                <a:lnTo>
                  <a:pt x="3009" y="560"/>
                </a:lnTo>
                <a:lnTo>
                  <a:pt x="2977" y="592"/>
                </a:lnTo>
                <a:lnTo>
                  <a:pt x="2929" y="624"/>
                </a:lnTo>
                <a:lnTo>
                  <a:pt x="2849" y="672"/>
                </a:lnTo>
                <a:lnTo>
                  <a:pt x="2777" y="672"/>
                </a:lnTo>
                <a:lnTo>
                  <a:pt x="2737" y="648"/>
                </a:lnTo>
                <a:lnTo>
                  <a:pt x="2737" y="624"/>
                </a:lnTo>
                <a:lnTo>
                  <a:pt x="2801" y="552"/>
                </a:lnTo>
                <a:lnTo>
                  <a:pt x="2793" y="456"/>
                </a:lnTo>
                <a:lnTo>
                  <a:pt x="2769" y="456"/>
                </a:lnTo>
                <a:lnTo>
                  <a:pt x="2713" y="488"/>
                </a:lnTo>
                <a:lnTo>
                  <a:pt x="2705" y="456"/>
                </a:lnTo>
                <a:lnTo>
                  <a:pt x="2753" y="408"/>
                </a:lnTo>
                <a:lnTo>
                  <a:pt x="2737" y="336"/>
                </a:lnTo>
                <a:lnTo>
                  <a:pt x="2641" y="304"/>
                </a:lnTo>
                <a:lnTo>
                  <a:pt x="2545" y="400"/>
                </a:lnTo>
                <a:lnTo>
                  <a:pt x="2521" y="480"/>
                </a:lnTo>
                <a:lnTo>
                  <a:pt x="2537" y="544"/>
                </a:lnTo>
                <a:lnTo>
                  <a:pt x="2505" y="648"/>
                </a:lnTo>
                <a:lnTo>
                  <a:pt x="2473" y="656"/>
                </a:lnTo>
                <a:lnTo>
                  <a:pt x="2449" y="648"/>
                </a:lnTo>
                <a:lnTo>
                  <a:pt x="2433" y="576"/>
                </a:lnTo>
                <a:lnTo>
                  <a:pt x="2449" y="440"/>
                </a:lnTo>
                <a:lnTo>
                  <a:pt x="2497" y="368"/>
                </a:lnTo>
                <a:lnTo>
                  <a:pt x="2481" y="352"/>
                </a:lnTo>
                <a:lnTo>
                  <a:pt x="2417" y="360"/>
                </a:lnTo>
                <a:lnTo>
                  <a:pt x="2497" y="280"/>
                </a:lnTo>
                <a:lnTo>
                  <a:pt x="2697" y="256"/>
                </a:lnTo>
                <a:lnTo>
                  <a:pt x="2617" y="200"/>
                </a:lnTo>
                <a:lnTo>
                  <a:pt x="2497" y="248"/>
                </a:lnTo>
                <a:lnTo>
                  <a:pt x="2385" y="208"/>
                </a:lnTo>
                <a:lnTo>
                  <a:pt x="2449" y="152"/>
                </a:lnTo>
                <a:lnTo>
                  <a:pt x="2393" y="144"/>
                </a:lnTo>
                <a:lnTo>
                  <a:pt x="2249" y="216"/>
                </a:lnTo>
                <a:lnTo>
                  <a:pt x="2225" y="184"/>
                </a:lnTo>
                <a:lnTo>
                  <a:pt x="2129" y="208"/>
                </a:lnTo>
                <a:lnTo>
                  <a:pt x="2145" y="152"/>
                </a:lnTo>
                <a:lnTo>
                  <a:pt x="2249" y="56"/>
                </a:lnTo>
                <a:lnTo>
                  <a:pt x="1945" y="0"/>
                </a:lnTo>
                <a:close/>
              </a:path>
            </a:pathLst>
          </a:custGeom>
          <a:gradFill rotWithShape="0">
            <a:gsLst>
              <a:gs pos="0">
                <a:srgbClr val="0000FF"/>
              </a:gs>
              <a:gs pos="100000">
                <a:srgbClr val="469EF6"/>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noAutofit/>
          </a:bodyPr>
          <a:lstStyle/>
          <a:p>
            <a:pPr>
              <a:defRPr/>
            </a:pPr>
            <a:r>
              <a:rPr lang="en-GB" sz="4000" dirty="0" smtClean="0"/>
              <a:t>Global situation of Diabetes Mellitus</a:t>
            </a:r>
            <a:br>
              <a:rPr lang="en-GB" sz="4000" dirty="0" smtClean="0"/>
            </a:br>
            <a:endParaRPr lang="en-GB" sz="4000" dirty="0"/>
          </a:p>
        </p:txBody>
      </p:sp>
      <p:sp>
        <p:nvSpPr>
          <p:cNvPr id="11268" name="Text Box 2"/>
          <p:cNvSpPr txBox="1">
            <a:spLocks noChangeArrowheads="1"/>
          </p:cNvSpPr>
          <p:nvPr/>
        </p:nvSpPr>
        <p:spPr bwMode="auto">
          <a:xfrm>
            <a:off x="3657600" y="2117725"/>
            <a:ext cx="5181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2000" dirty="0"/>
              <a:t>The number of people with type 2 diabetes around the world is estimated to rise from 151 million in 2000 to </a:t>
            </a:r>
            <a:r>
              <a:rPr lang="en-US" altLang="en-US" sz="2000" dirty="0">
                <a:solidFill>
                  <a:srgbClr val="FF0000"/>
                </a:solidFill>
              </a:rPr>
              <a:t>300 million by 2025</a:t>
            </a:r>
            <a:r>
              <a:rPr lang="en-US" altLang="en-US" sz="2000" dirty="0"/>
              <a:t>. The recognition that strict </a:t>
            </a:r>
            <a:r>
              <a:rPr lang="en-US" altLang="en-US" sz="2000" dirty="0" err="1"/>
              <a:t>glycaemic</a:t>
            </a:r>
            <a:r>
              <a:rPr lang="en-US" altLang="en-US" sz="2000" dirty="0"/>
              <a:t> control can reduce </a:t>
            </a:r>
            <a:r>
              <a:rPr lang="en-US" altLang="en-US" sz="2000" dirty="0" err="1"/>
              <a:t>microvascular</a:t>
            </a:r>
            <a:r>
              <a:rPr lang="en-US" altLang="en-US" sz="2000" dirty="0"/>
              <a:t> complications has made the effective treatment of </a:t>
            </a:r>
            <a:r>
              <a:rPr lang="en-US" altLang="en-US" sz="2000" dirty="0" err="1"/>
              <a:t>hyperglycaemia</a:t>
            </a:r>
            <a:r>
              <a:rPr lang="en-US" altLang="en-US" sz="2000" dirty="0"/>
              <a:t> a priority.</a:t>
            </a:r>
          </a:p>
          <a:p>
            <a:pPr algn="just" eaLnBrk="1" hangingPunct="1"/>
            <a:endParaRPr lang="en-US" altLang="en-US" sz="2000" dirty="0">
              <a:solidFill>
                <a:srgbClr val="FFFFFF"/>
              </a:solidFill>
            </a:endParaRPr>
          </a:p>
        </p:txBody>
      </p:sp>
      <p:sp>
        <p:nvSpPr>
          <p:cNvPr id="11269" name="Text Box 8"/>
          <p:cNvSpPr txBox="1">
            <a:spLocks noChangeArrowheads="1"/>
          </p:cNvSpPr>
          <p:nvPr/>
        </p:nvSpPr>
        <p:spPr bwMode="auto">
          <a:xfrm>
            <a:off x="6248400" y="4648200"/>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Ref. BMJ Vol333 Dec 9, 2006</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231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6"/>
          <p:cNvSpPr txBox="1">
            <a:spLocks noChangeArrowheads="1"/>
          </p:cNvSpPr>
          <p:nvPr/>
        </p:nvSpPr>
        <p:spPr bwMode="auto">
          <a:xfrm>
            <a:off x="685800" y="5562600"/>
            <a:ext cx="815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t>US Focus-it strikes 16 million Americans </a:t>
            </a:r>
          </a:p>
          <a:p>
            <a:pPr eaLnBrk="1" hangingPunct="1"/>
            <a:r>
              <a:rPr lang="en-US" altLang="en-US" sz="2600" b="1"/>
              <a:t>ARE YOU AT RISK?</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nodeType="afterGroup">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504825" y="2057400"/>
            <a:ext cx="8001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2400" b="1">
                <a:cs typeface="Times New Roman" pitchFamily="18" charset="0"/>
              </a:rPr>
              <a:t>(a) Restricted refined carb diet- Sugar, Sweet.</a:t>
            </a:r>
          </a:p>
          <a:p>
            <a:pPr algn="just" eaLnBrk="1" hangingPunct="1">
              <a:spcBef>
                <a:spcPct val="50000"/>
              </a:spcBef>
            </a:pPr>
            <a:r>
              <a:rPr lang="en-US" altLang="en-US" sz="2400" b="1">
                <a:cs typeface="Times New Roman" pitchFamily="18" charset="0"/>
              </a:rPr>
              <a:t>(b) Measured diet- 		</a:t>
            </a:r>
          </a:p>
          <a:p>
            <a:pPr algn="just" eaLnBrk="1" hangingPunct="1">
              <a:spcBef>
                <a:spcPct val="50000"/>
              </a:spcBef>
            </a:pPr>
            <a:r>
              <a:rPr lang="en-US" altLang="en-US" sz="2400" b="1">
                <a:cs typeface="Times New Roman" pitchFamily="18" charset="0"/>
              </a:rPr>
              <a:t>-CHO	- 60% 					</a:t>
            </a:r>
          </a:p>
          <a:p>
            <a:pPr algn="just" eaLnBrk="1" hangingPunct="1">
              <a:spcBef>
                <a:spcPct val="50000"/>
              </a:spcBef>
            </a:pPr>
            <a:r>
              <a:rPr lang="en-US" altLang="en-US" sz="2400" b="1">
                <a:cs typeface="Times New Roman" pitchFamily="18" charset="0"/>
              </a:rPr>
              <a:t>- Protein- 20%					</a:t>
            </a:r>
          </a:p>
          <a:p>
            <a:pPr algn="just" eaLnBrk="1" hangingPunct="1">
              <a:spcBef>
                <a:spcPct val="50000"/>
              </a:spcBef>
            </a:pPr>
            <a:r>
              <a:rPr lang="en-US" altLang="en-US" sz="2400" b="1">
                <a:cs typeface="Times New Roman" pitchFamily="18" charset="0"/>
              </a:rPr>
              <a:t>- Fat- 20%</a:t>
            </a:r>
            <a:endParaRPr lang="en-US" altLang="en-US" sz="2400" b="1"/>
          </a:p>
        </p:txBody>
      </p:sp>
      <p:sp>
        <p:nvSpPr>
          <p:cNvPr id="2" name="Title 1"/>
          <p:cNvSpPr>
            <a:spLocks noGrp="1"/>
          </p:cNvSpPr>
          <p:nvPr>
            <p:ph type="title"/>
          </p:nvPr>
        </p:nvSpPr>
        <p:spPr>
          <a:xfrm>
            <a:off x="0" y="152400"/>
            <a:ext cx="9144000" cy="1250950"/>
          </a:xfrm>
        </p:spPr>
        <p:txBody>
          <a:bodyPr>
            <a:normAutofit fontScale="90000"/>
          </a:bodyPr>
          <a:lstStyle/>
          <a:p>
            <a:pPr>
              <a:defRPr/>
            </a:pPr>
            <a:r>
              <a:rPr lang="en-GB" dirty="0" smtClean="0"/>
              <a:t> Control of DM by dietary measure by taking of-</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571500" y="2819400"/>
            <a:ext cx="7467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en-US" altLang="en-US" sz="2800" b="1">
                <a:sym typeface="Wingdings 3" pitchFamily="18" charset="2"/>
              </a:rPr>
              <a:t></a:t>
            </a:r>
            <a:r>
              <a:rPr lang="en-US" altLang="en-US" sz="2800" b="1"/>
              <a:t> 30 Kcal/KGBW/Day- Mild worker</a:t>
            </a:r>
          </a:p>
          <a:p>
            <a:pPr>
              <a:lnSpc>
                <a:spcPct val="170000"/>
              </a:lnSpc>
            </a:pPr>
            <a:r>
              <a:rPr lang="en-US" altLang="en-US" sz="2800" b="1">
                <a:sym typeface="Wingdings 3" pitchFamily="18" charset="2"/>
              </a:rPr>
              <a:t></a:t>
            </a:r>
            <a:r>
              <a:rPr lang="en-US" altLang="en-US" sz="2800" b="1"/>
              <a:t> 35 Kcal/KGBW/Day- Moderate worker</a:t>
            </a:r>
          </a:p>
          <a:p>
            <a:pPr>
              <a:lnSpc>
                <a:spcPct val="170000"/>
              </a:lnSpc>
            </a:pPr>
            <a:r>
              <a:rPr lang="en-US" altLang="en-US" sz="2800" b="1">
                <a:sym typeface="Wingdings 3" pitchFamily="18" charset="2"/>
              </a:rPr>
              <a:t></a:t>
            </a:r>
            <a:r>
              <a:rPr lang="en-US" altLang="en-US" sz="2800" b="1"/>
              <a:t> 40 Kcal/KGBW/Day- Hard worker</a:t>
            </a:r>
          </a:p>
        </p:txBody>
      </p:sp>
      <p:sp>
        <p:nvSpPr>
          <p:cNvPr id="2" name="Title 1"/>
          <p:cNvSpPr>
            <a:spLocks noGrp="1"/>
          </p:cNvSpPr>
          <p:nvPr>
            <p:ph type="title"/>
          </p:nvPr>
        </p:nvSpPr>
        <p:spPr/>
        <p:txBody>
          <a:bodyPr>
            <a:normAutofit fontScale="90000"/>
          </a:bodyPr>
          <a:lstStyle/>
          <a:p>
            <a:pPr>
              <a:defRPr/>
            </a:pPr>
            <a:r>
              <a:rPr lang="en-GB" dirty="0" smtClean="0"/>
              <a:t>Daily Energy intake (In calories) Should be</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573088" y="2665413"/>
            <a:ext cx="108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altLang="en-US" b="1"/>
              <a:t>Glucose</a:t>
            </a:r>
          </a:p>
          <a:p>
            <a:pPr algn="ctr" eaLnBrk="0" hangingPunct="0"/>
            <a:r>
              <a:rPr lang="en-US" altLang="en-US" b="1"/>
              <a:t>(mg/dL)</a:t>
            </a:r>
          </a:p>
        </p:txBody>
      </p:sp>
      <p:sp>
        <p:nvSpPr>
          <p:cNvPr id="50179" name="Rectangle 3"/>
          <p:cNvSpPr>
            <a:spLocks noChangeArrowheads="1"/>
          </p:cNvSpPr>
          <p:nvPr/>
        </p:nvSpPr>
        <p:spPr bwMode="blackWhite">
          <a:xfrm>
            <a:off x="2200275" y="2028825"/>
            <a:ext cx="5743575" cy="1755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000"/>
          </a:p>
        </p:txBody>
      </p:sp>
      <p:sp>
        <p:nvSpPr>
          <p:cNvPr id="50180" name="Line 4"/>
          <p:cNvSpPr>
            <a:spLocks noChangeShapeType="1"/>
          </p:cNvSpPr>
          <p:nvPr/>
        </p:nvSpPr>
        <p:spPr bwMode="auto">
          <a:xfrm flipV="1">
            <a:off x="2827338" y="5621338"/>
            <a:ext cx="1587"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1" name="Line 5"/>
          <p:cNvSpPr>
            <a:spLocks noChangeShapeType="1"/>
          </p:cNvSpPr>
          <p:nvPr/>
        </p:nvSpPr>
        <p:spPr bwMode="auto">
          <a:xfrm flipV="1">
            <a:off x="3448050"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Line 6"/>
          <p:cNvSpPr>
            <a:spLocks noChangeShapeType="1"/>
          </p:cNvSpPr>
          <p:nvPr/>
        </p:nvSpPr>
        <p:spPr bwMode="auto">
          <a:xfrm flipV="1">
            <a:off x="4081463" y="5621338"/>
            <a:ext cx="1587"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Line 7"/>
          <p:cNvSpPr>
            <a:spLocks noChangeShapeType="1"/>
          </p:cNvSpPr>
          <p:nvPr/>
        </p:nvSpPr>
        <p:spPr bwMode="auto">
          <a:xfrm flipV="1">
            <a:off x="4702175"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Line 8"/>
          <p:cNvSpPr>
            <a:spLocks noChangeShapeType="1"/>
          </p:cNvSpPr>
          <p:nvPr/>
        </p:nvSpPr>
        <p:spPr bwMode="auto">
          <a:xfrm flipV="1">
            <a:off x="5334000"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5" name="Line 9"/>
          <p:cNvSpPr>
            <a:spLocks noChangeShapeType="1"/>
          </p:cNvSpPr>
          <p:nvPr/>
        </p:nvSpPr>
        <p:spPr bwMode="auto">
          <a:xfrm flipV="1">
            <a:off x="5954713" y="5621338"/>
            <a:ext cx="1587"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Line 10"/>
          <p:cNvSpPr>
            <a:spLocks noChangeShapeType="1"/>
          </p:cNvSpPr>
          <p:nvPr/>
        </p:nvSpPr>
        <p:spPr bwMode="auto">
          <a:xfrm flipV="1">
            <a:off x="6588125"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7" name="Line 11"/>
          <p:cNvSpPr>
            <a:spLocks noChangeShapeType="1"/>
          </p:cNvSpPr>
          <p:nvPr/>
        </p:nvSpPr>
        <p:spPr bwMode="auto">
          <a:xfrm flipV="1">
            <a:off x="7207250"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2"/>
          <p:cNvSpPr>
            <a:spLocks noChangeShapeType="1"/>
          </p:cNvSpPr>
          <p:nvPr/>
        </p:nvSpPr>
        <p:spPr bwMode="auto">
          <a:xfrm flipV="1">
            <a:off x="7839075" y="5621338"/>
            <a:ext cx="1588" cy="746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Rectangle 13"/>
          <p:cNvSpPr>
            <a:spLocks noChangeArrowheads="1"/>
          </p:cNvSpPr>
          <p:nvPr/>
        </p:nvSpPr>
        <p:spPr bwMode="auto">
          <a:xfrm>
            <a:off x="1852613" y="3660775"/>
            <a:ext cx="347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50 –</a:t>
            </a:r>
          </a:p>
        </p:txBody>
      </p:sp>
      <p:sp>
        <p:nvSpPr>
          <p:cNvPr id="50190" name="Rectangle 14"/>
          <p:cNvSpPr>
            <a:spLocks noChangeArrowheads="1"/>
          </p:cNvSpPr>
          <p:nvPr/>
        </p:nvSpPr>
        <p:spPr bwMode="auto">
          <a:xfrm>
            <a:off x="1752600" y="3389313"/>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100 –</a:t>
            </a:r>
          </a:p>
        </p:txBody>
      </p:sp>
      <p:sp>
        <p:nvSpPr>
          <p:cNvPr id="50191" name="Rectangle 15"/>
          <p:cNvSpPr>
            <a:spLocks noChangeArrowheads="1"/>
          </p:cNvSpPr>
          <p:nvPr/>
        </p:nvSpPr>
        <p:spPr bwMode="auto">
          <a:xfrm>
            <a:off x="1752600" y="3117850"/>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150 –</a:t>
            </a:r>
          </a:p>
        </p:txBody>
      </p:sp>
      <p:sp>
        <p:nvSpPr>
          <p:cNvPr id="50192" name="Rectangle 16"/>
          <p:cNvSpPr>
            <a:spLocks noChangeArrowheads="1"/>
          </p:cNvSpPr>
          <p:nvPr/>
        </p:nvSpPr>
        <p:spPr bwMode="auto">
          <a:xfrm>
            <a:off x="1752600" y="2846388"/>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200 –</a:t>
            </a:r>
          </a:p>
        </p:txBody>
      </p:sp>
      <p:sp>
        <p:nvSpPr>
          <p:cNvPr id="50193" name="Rectangle 17"/>
          <p:cNvSpPr>
            <a:spLocks noChangeArrowheads="1"/>
          </p:cNvSpPr>
          <p:nvPr/>
        </p:nvSpPr>
        <p:spPr bwMode="auto">
          <a:xfrm>
            <a:off x="1752600" y="256222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250 –</a:t>
            </a:r>
          </a:p>
        </p:txBody>
      </p:sp>
      <p:sp>
        <p:nvSpPr>
          <p:cNvPr id="50194" name="Rectangle 18"/>
          <p:cNvSpPr>
            <a:spLocks noChangeArrowheads="1"/>
          </p:cNvSpPr>
          <p:nvPr/>
        </p:nvSpPr>
        <p:spPr bwMode="auto">
          <a:xfrm>
            <a:off x="1752600" y="2290763"/>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300 –</a:t>
            </a:r>
          </a:p>
        </p:txBody>
      </p:sp>
      <p:sp>
        <p:nvSpPr>
          <p:cNvPr id="50195" name="Rectangle 19"/>
          <p:cNvSpPr>
            <a:spLocks noChangeArrowheads="1"/>
          </p:cNvSpPr>
          <p:nvPr/>
        </p:nvSpPr>
        <p:spPr bwMode="auto">
          <a:xfrm>
            <a:off x="1752600" y="2017713"/>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350 –</a:t>
            </a:r>
          </a:p>
        </p:txBody>
      </p:sp>
      <p:sp>
        <p:nvSpPr>
          <p:cNvPr id="50196" name="Rectangle 20"/>
          <p:cNvSpPr>
            <a:spLocks noChangeArrowheads="1"/>
          </p:cNvSpPr>
          <p:nvPr/>
        </p:nvSpPr>
        <p:spPr bwMode="auto">
          <a:xfrm>
            <a:off x="1951038" y="5491163"/>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0 –</a:t>
            </a:r>
          </a:p>
        </p:txBody>
      </p:sp>
      <p:sp>
        <p:nvSpPr>
          <p:cNvPr id="50197" name="Rectangle 21"/>
          <p:cNvSpPr>
            <a:spLocks noChangeArrowheads="1"/>
          </p:cNvSpPr>
          <p:nvPr/>
        </p:nvSpPr>
        <p:spPr bwMode="auto">
          <a:xfrm>
            <a:off x="1852613" y="5191125"/>
            <a:ext cx="347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50 –</a:t>
            </a:r>
          </a:p>
        </p:txBody>
      </p:sp>
      <p:sp>
        <p:nvSpPr>
          <p:cNvPr id="50198" name="Rectangle 22"/>
          <p:cNvSpPr>
            <a:spLocks noChangeArrowheads="1"/>
          </p:cNvSpPr>
          <p:nvPr/>
        </p:nvSpPr>
        <p:spPr bwMode="auto">
          <a:xfrm>
            <a:off x="1752600" y="489267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100 –</a:t>
            </a:r>
          </a:p>
        </p:txBody>
      </p:sp>
      <p:sp>
        <p:nvSpPr>
          <p:cNvPr id="50199" name="Rectangle 23"/>
          <p:cNvSpPr>
            <a:spLocks noChangeArrowheads="1"/>
          </p:cNvSpPr>
          <p:nvPr/>
        </p:nvSpPr>
        <p:spPr bwMode="auto">
          <a:xfrm>
            <a:off x="1752600" y="459422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150 –</a:t>
            </a:r>
          </a:p>
        </p:txBody>
      </p:sp>
      <p:sp>
        <p:nvSpPr>
          <p:cNvPr id="50200" name="Rectangle 24"/>
          <p:cNvSpPr>
            <a:spLocks noChangeArrowheads="1"/>
          </p:cNvSpPr>
          <p:nvPr/>
        </p:nvSpPr>
        <p:spPr bwMode="auto">
          <a:xfrm>
            <a:off x="1752600" y="429577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200 –</a:t>
            </a:r>
          </a:p>
        </p:txBody>
      </p:sp>
      <p:sp>
        <p:nvSpPr>
          <p:cNvPr id="50201" name="Rectangle 25"/>
          <p:cNvSpPr>
            <a:spLocks noChangeArrowheads="1"/>
          </p:cNvSpPr>
          <p:nvPr/>
        </p:nvSpPr>
        <p:spPr bwMode="auto">
          <a:xfrm>
            <a:off x="1752600" y="3997325"/>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400" b="1"/>
              <a:t>250 –</a:t>
            </a:r>
          </a:p>
        </p:txBody>
      </p:sp>
      <p:sp>
        <p:nvSpPr>
          <p:cNvPr id="50202" name="Rectangle 26"/>
          <p:cNvSpPr>
            <a:spLocks noChangeArrowheads="1"/>
          </p:cNvSpPr>
          <p:nvPr/>
        </p:nvSpPr>
        <p:spPr bwMode="auto">
          <a:xfrm>
            <a:off x="2697163" y="5767388"/>
            <a:ext cx="258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-10</a:t>
            </a:r>
          </a:p>
        </p:txBody>
      </p:sp>
      <p:sp>
        <p:nvSpPr>
          <p:cNvPr id="50203" name="Rectangle 27"/>
          <p:cNvSpPr>
            <a:spLocks noChangeArrowheads="1"/>
          </p:cNvSpPr>
          <p:nvPr/>
        </p:nvSpPr>
        <p:spPr bwMode="auto">
          <a:xfrm>
            <a:off x="3362325" y="5767388"/>
            <a:ext cx="157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-5</a:t>
            </a:r>
          </a:p>
        </p:txBody>
      </p:sp>
      <p:sp>
        <p:nvSpPr>
          <p:cNvPr id="50204" name="Rectangle 28"/>
          <p:cNvSpPr>
            <a:spLocks noChangeArrowheads="1"/>
          </p:cNvSpPr>
          <p:nvPr/>
        </p:nvSpPr>
        <p:spPr bwMode="auto">
          <a:xfrm>
            <a:off x="4068763" y="576738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0</a:t>
            </a:r>
          </a:p>
        </p:txBody>
      </p:sp>
      <p:sp>
        <p:nvSpPr>
          <p:cNvPr id="50205" name="Rectangle 29"/>
          <p:cNvSpPr>
            <a:spLocks noChangeArrowheads="1"/>
          </p:cNvSpPr>
          <p:nvPr/>
        </p:nvSpPr>
        <p:spPr bwMode="auto">
          <a:xfrm>
            <a:off x="4646613" y="576738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5</a:t>
            </a:r>
          </a:p>
        </p:txBody>
      </p:sp>
      <p:sp>
        <p:nvSpPr>
          <p:cNvPr id="50206" name="Rectangle 30"/>
          <p:cNvSpPr>
            <a:spLocks noChangeArrowheads="1"/>
          </p:cNvSpPr>
          <p:nvPr/>
        </p:nvSpPr>
        <p:spPr bwMode="auto">
          <a:xfrm>
            <a:off x="5216525"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10</a:t>
            </a:r>
          </a:p>
        </p:txBody>
      </p:sp>
      <p:sp>
        <p:nvSpPr>
          <p:cNvPr id="50207" name="Rectangle 31"/>
          <p:cNvSpPr>
            <a:spLocks noChangeArrowheads="1"/>
          </p:cNvSpPr>
          <p:nvPr/>
        </p:nvSpPr>
        <p:spPr bwMode="auto">
          <a:xfrm>
            <a:off x="5837238"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15</a:t>
            </a:r>
          </a:p>
        </p:txBody>
      </p:sp>
      <p:sp>
        <p:nvSpPr>
          <p:cNvPr id="50208" name="Rectangle 32"/>
          <p:cNvSpPr>
            <a:spLocks noChangeArrowheads="1"/>
          </p:cNvSpPr>
          <p:nvPr/>
        </p:nvSpPr>
        <p:spPr bwMode="auto">
          <a:xfrm>
            <a:off x="6459538"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20</a:t>
            </a:r>
          </a:p>
        </p:txBody>
      </p:sp>
      <p:sp>
        <p:nvSpPr>
          <p:cNvPr id="50209" name="Rectangle 33"/>
          <p:cNvSpPr>
            <a:spLocks noChangeArrowheads="1"/>
          </p:cNvSpPr>
          <p:nvPr/>
        </p:nvSpPr>
        <p:spPr bwMode="auto">
          <a:xfrm>
            <a:off x="7091363"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25</a:t>
            </a:r>
          </a:p>
        </p:txBody>
      </p:sp>
      <p:sp>
        <p:nvSpPr>
          <p:cNvPr id="50210" name="Rectangle 34"/>
          <p:cNvSpPr>
            <a:spLocks noChangeArrowheads="1"/>
          </p:cNvSpPr>
          <p:nvPr/>
        </p:nvSpPr>
        <p:spPr bwMode="auto">
          <a:xfrm>
            <a:off x="7710488" y="57673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400" b="1"/>
              <a:t>30</a:t>
            </a:r>
          </a:p>
        </p:txBody>
      </p:sp>
      <p:sp>
        <p:nvSpPr>
          <p:cNvPr id="50211" name="Rectangle 35"/>
          <p:cNvSpPr>
            <a:spLocks noChangeArrowheads="1"/>
          </p:cNvSpPr>
          <p:nvPr/>
        </p:nvSpPr>
        <p:spPr bwMode="auto">
          <a:xfrm>
            <a:off x="3759200" y="5957888"/>
            <a:ext cx="2574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altLang="en-US" b="1"/>
              <a:t>Years of Diabetes</a:t>
            </a:r>
          </a:p>
        </p:txBody>
      </p:sp>
      <p:sp>
        <p:nvSpPr>
          <p:cNvPr id="50212" name="Rectangle 37"/>
          <p:cNvSpPr>
            <a:spLocks noChangeArrowheads="1"/>
          </p:cNvSpPr>
          <p:nvPr/>
        </p:nvSpPr>
        <p:spPr bwMode="auto">
          <a:xfrm>
            <a:off x="541338" y="4313238"/>
            <a:ext cx="1149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altLang="en-US" b="1"/>
              <a:t>Relative</a:t>
            </a:r>
            <a:br>
              <a:rPr lang="en-US" altLang="en-US" b="1"/>
            </a:br>
            <a:r>
              <a:rPr lang="en-US" altLang="en-US" b="1"/>
              <a:t>Function</a:t>
            </a:r>
            <a:br>
              <a:rPr lang="en-US" altLang="en-US" b="1"/>
            </a:br>
            <a:r>
              <a:rPr lang="en-US" altLang="en-US" b="1"/>
              <a:t>(%)</a:t>
            </a:r>
          </a:p>
        </p:txBody>
      </p:sp>
      <p:grpSp>
        <p:nvGrpSpPr>
          <p:cNvPr id="2" name="Group 38"/>
          <p:cNvGrpSpPr>
            <a:grpSpLocks/>
          </p:cNvGrpSpPr>
          <p:nvPr/>
        </p:nvGrpSpPr>
        <p:grpSpPr bwMode="auto">
          <a:xfrm>
            <a:off x="2493963" y="2143125"/>
            <a:ext cx="5610225" cy="1435100"/>
            <a:chOff x="1571" y="1242"/>
            <a:chExt cx="3534" cy="904"/>
          </a:xfrm>
        </p:grpSpPr>
        <p:sp>
          <p:nvSpPr>
            <p:cNvPr id="50241" name="Rectangle 39"/>
            <p:cNvSpPr>
              <a:spLocks noChangeArrowheads="1"/>
            </p:cNvSpPr>
            <p:nvPr/>
          </p:nvSpPr>
          <p:spPr bwMode="auto">
            <a:xfrm>
              <a:off x="4037" y="1611"/>
              <a:ext cx="10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en-US" sz="1400" b="1"/>
                <a:t>Fasting Glucose</a:t>
              </a:r>
            </a:p>
          </p:txBody>
        </p:sp>
        <p:sp>
          <p:nvSpPr>
            <p:cNvPr id="50242" name="Rectangle 40"/>
            <p:cNvSpPr>
              <a:spLocks noChangeArrowheads="1"/>
            </p:cNvSpPr>
            <p:nvPr/>
          </p:nvSpPr>
          <p:spPr bwMode="auto">
            <a:xfrm>
              <a:off x="2951" y="1299"/>
              <a:ext cx="120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altLang="en-US" sz="1400" b="1"/>
                <a:t>Postmeal Glucose</a:t>
              </a:r>
            </a:p>
          </p:txBody>
        </p:sp>
        <p:sp>
          <p:nvSpPr>
            <p:cNvPr id="50243" name="Freeform 41"/>
            <p:cNvSpPr>
              <a:spLocks/>
            </p:cNvSpPr>
            <p:nvPr/>
          </p:nvSpPr>
          <p:spPr bwMode="auto">
            <a:xfrm>
              <a:off x="1571" y="1407"/>
              <a:ext cx="3165" cy="739"/>
            </a:xfrm>
            <a:custGeom>
              <a:avLst/>
              <a:gdLst>
                <a:gd name="T0" fmla="*/ 0 w 3624"/>
                <a:gd name="T1" fmla="*/ 591 h 760"/>
                <a:gd name="T2" fmla="*/ 69 w 3624"/>
                <a:gd name="T3" fmla="*/ 579 h 760"/>
                <a:gd name="T4" fmla="*/ 102 w 3624"/>
                <a:gd name="T5" fmla="*/ 579 h 760"/>
                <a:gd name="T6" fmla="*/ 134 w 3624"/>
                <a:gd name="T7" fmla="*/ 566 h 760"/>
                <a:gd name="T8" fmla="*/ 168 w 3624"/>
                <a:gd name="T9" fmla="*/ 548 h 760"/>
                <a:gd name="T10" fmla="*/ 202 w 3624"/>
                <a:gd name="T11" fmla="*/ 529 h 760"/>
                <a:gd name="T12" fmla="*/ 234 w 3624"/>
                <a:gd name="T13" fmla="*/ 510 h 760"/>
                <a:gd name="T14" fmla="*/ 268 w 3624"/>
                <a:gd name="T15" fmla="*/ 491 h 760"/>
                <a:gd name="T16" fmla="*/ 300 w 3624"/>
                <a:gd name="T17" fmla="*/ 485 h 760"/>
                <a:gd name="T18" fmla="*/ 334 w 3624"/>
                <a:gd name="T19" fmla="*/ 478 h 760"/>
                <a:gd name="T20" fmla="*/ 369 w 3624"/>
                <a:gd name="T21" fmla="*/ 478 h 760"/>
                <a:gd name="T22" fmla="*/ 403 w 3624"/>
                <a:gd name="T23" fmla="*/ 466 h 760"/>
                <a:gd name="T24" fmla="*/ 435 w 3624"/>
                <a:gd name="T25" fmla="*/ 448 h 760"/>
                <a:gd name="T26" fmla="*/ 471 w 3624"/>
                <a:gd name="T27" fmla="*/ 423 h 760"/>
                <a:gd name="T28" fmla="*/ 503 w 3624"/>
                <a:gd name="T29" fmla="*/ 398 h 760"/>
                <a:gd name="T30" fmla="*/ 537 w 3624"/>
                <a:gd name="T31" fmla="*/ 372 h 760"/>
                <a:gd name="T32" fmla="*/ 603 w 3624"/>
                <a:gd name="T33" fmla="*/ 335 h 760"/>
                <a:gd name="T34" fmla="*/ 669 w 3624"/>
                <a:gd name="T35" fmla="*/ 292 h 760"/>
                <a:gd name="T36" fmla="*/ 736 w 3624"/>
                <a:gd name="T37" fmla="*/ 236 h 760"/>
                <a:gd name="T38" fmla="*/ 804 w 3624"/>
                <a:gd name="T39" fmla="*/ 181 h 760"/>
                <a:gd name="T40" fmla="*/ 870 w 3624"/>
                <a:gd name="T41" fmla="*/ 124 h 760"/>
                <a:gd name="T42" fmla="*/ 903 w 3624"/>
                <a:gd name="T43" fmla="*/ 93 h 760"/>
                <a:gd name="T44" fmla="*/ 936 w 3624"/>
                <a:gd name="T45" fmla="*/ 70 h 760"/>
                <a:gd name="T46" fmla="*/ 969 w 3624"/>
                <a:gd name="T47" fmla="*/ 50 h 760"/>
                <a:gd name="T48" fmla="*/ 1003 w 3624"/>
                <a:gd name="T49" fmla="*/ 31 h 760"/>
                <a:gd name="T50" fmla="*/ 1071 w 3624"/>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4"/>
                <a:gd name="T79" fmla="*/ 0 h 760"/>
                <a:gd name="T80" fmla="*/ 3624 w 3624"/>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4" h="760">
                  <a:moveTo>
                    <a:pt x="0" y="760"/>
                  </a:moveTo>
                  <a:lnTo>
                    <a:pt x="232" y="744"/>
                  </a:lnTo>
                  <a:lnTo>
                    <a:pt x="344" y="744"/>
                  </a:lnTo>
                  <a:lnTo>
                    <a:pt x="456" y="728"/>
                  </a:lnTo>
                  <a:lnTo>
                    <a:pt x="568" y="704"/>
                  </a:lnTo>
                  <a:lnTo>
                    <a:pt x="680" y="680"/>
                  </a:lnTo>
                  <a:lnTo>
                    <a:pt x="792" y="656"/>
                  </a:lnTo>
                  <a:lnTo>
                    <a:pt x="904" y="632"/>
                  </a:lnTo>
                  <a:lnTo>
                    <a:pt x="1016" y="624"/>
                  </a:lnTo>
                  <a:lnTo>
                    <a:pt x="1128" y="616"/>
                  </a:lnTo>
                  <a:lnTo>
                    <a:pt x="1248" y="616"/>
                  </a:lnTo>
                  <a:lnTo>
                    <a:pt x="1360" y="600"/>
                  </a:lnTo>
                  <a:lnTo>
                    <a:pt x="1472" y="576"/>
                  </a:lnTo>
                  <a:lnTo>
                    <a:pt x="1592" y="544"/>
                  </a:lnTo>
                  <a:lnTo>
                    <a:pt x="1704" y="512"/>
                  </a:lnTo>
                  <a:lnTo>
                    <a:pt x="1816" y="480"/>
                  </a:lnTo>
                  <a:lnTo>
                    <a:pt x="2040" y="432"/>
                  </a:lnTo>
                  <a:lnTo>
                    <a:pt x="2264" y="376"/>
                  </a:lnTo>
                  <a:lnTo>
                    <a:pt x="2488" y="304"/>
                  </a:lnTo>
                  <a:lnTo>
                    <a:pt x="2720" y="232"/>
                  </a:lnTo>
                  <a:lnTo>
                    <a:pt x="2944" y="160"/>
                  </a:lnTo>
                  <a:lnTo>
                    <a:pt x="3056" y="120"/>
                  </a:lnTo>
                  <a:lnTo>
                    <a:pt x="3168" y="88"/>
                  </a:lnTo>
                  <a:lnTo>
                    <a:pt x="3280" y="64"/>
                  </a:lnTo>
                  <a:lnTo>
                    <a:pt x="3392" y="40"/>
                  </a:lnTo>
                  <a:lnTo>
                    <a:pt x="3624"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4" name="Freeform 42"/>
            <p:cNvSpPr>
              <a:spLocks/>
            </p:cNvSpPr>
            <p:nvPr/>
          </p:nvSpPr>
          <p:spPr bwMode="auto">
            <a:xfrm>
              <a:off x="1571" y="1242"/>
              <a:ext cx="3165" cy="864"/>
            </a:xfrm>
            <a:custGeom>
              <a:avLst/>
              <a:gdLst>
                <a:gd name="T0" fmla="*/ 0 w 3624"/>
                <a:gd name="T1" fmla="*/ 694 h 888"/>
                <a:gd name="T2" fmla="*/ 34 w 3624"/>
                <a:gd name="T3" fmla="*/ 687 h 888"/>
                <a:gd name="T4" fmla="*/ 69 w 3624"/>
                <a:gd name="T5" fmla="*/ 687 h 888"/>
                <a:gd name="T6" fmla="*/ 102 w 3624"/>
                <a:gd name="T7" fmla="*/ 681 h 888"/>
                <a:gd name="T8" fmla="*/ 118 w 3624"/>
                <a:gd name="T9" fmla="*/ 675 h 888"/>
                <a:gd name="T10" fmla="*/ 134 w 3624"/>
                <a:gd name="T11" fmla="*/ 663 h 888"/>
                <a:gd name="T12" fmla="*/ 151 w 3624"/>
                <a:gd name="T13" fmla="*/ 644 h 888"/>
                <a:gd name="T14" fmla="*/ 168 w 3624"/>
                <a:gd name="T15" fmla="*/ 626 h 888"/>
                <a:gd name="T16" fmla="*/ 202 w 3624"/>
                <a:gd name="T17" fmla="*/ 568 h 888"/>
                <a:gd name="T18" fmla="*/ 234 w 3624"/>
                <a:gd name="T19" fmla="*/ 513 h 888"/>
                <a:gd name="T20" fmla="*/ 250 w 3624"/>
                <a:gd name="T21" fmla="*/ 487 h 888"/>
                <a:gd name="T22" fmla="*/ 268 w 3624"/>
                <a:gd name="T23" fmla="*/ 469 h 888"/>
                <a:gd name="T24" fmla="*/ 300 w 3624"/>
                <a:gd name="T25" fmla="*/ 444 h 888"/>
                <a:gd name="T26" fmla="*/ 334 w 3624"/>
                <a:gd name="T27" fmla="*/ 438 h 888"/>
                <a:gd name="T28" fmla="*/ 369 w 3624"/>
                <a:gd name="T29" fmla="*/ 431 h 888"/>
                <a:gd name="T30" fmla="*/ 403 w 3624"/>
                <a:gd name="T31" fmla="*/ 419 h 888"/>
                <a:gd name="T32" fmla="*/ 471 w 3624"/>
                <a:gd name="T33" fmla="*/ 393 h 888"/>
                <a:gd name="T34" fmla="*/ 537 w 3624"/>
                <a:gd name="T35" fmla="*/ 362 h 888"/>
                <a:gd name="T36" fmla="*/ 603 w 3624"/>
                <a:gd name="T37" fmla="*/ 319 h 888"/>
                <a:gd name="T38" fmla="*/ 669 w 3624"/>
                <a:gd name="T39" fmla="*/ 274 h 888"/>
                <a:gd name="T40" fmla="*/ 736 w 3624"/>
                <a:gd name="T41" fmla="*/ 237 h 888"/>
                <a:gd name="T42" fmla="*/ 804 w 3624"/>
                <a:gd name="T43" fmla="*/ 193 h 888"/>
                <a:gd name="T44" fmla="*/ 837 w 3624"/>
                <a:gd name="T45" fmla="*/ 168 h 888"/>
                <a:gd name="T46" fmla="*/ 870 w 3624"/>
                <a:gd name="T47" fmla="*/ 138 h 888"/>
                <a:gd name="T48" fmla="*/ 903 w 3624"/>
                <a:gd name="T49" fmla="*/ 107 h 888"/>
                <a:gd name="T50" fmla="*/ 936 w 3624"/>
                <a:gd name="T51" fmla="*/ 82 h 888"/>
                <a:gd name="T52" fmla="*/ 1003 w 3624"/>
                <a:gd name="T53" fmla="*/ 39 h 888"/>
                <a:gd name="T54" fmla="*/ 1071 w 3624"/>
                <a:gd name="T55" fmla="*/ 0 h 8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4"/>
                <a:gd name="T85" fmla="*/ 0 h 888"/>
                <a:gd name="T86" fmla="*/ 3624 w 3624"/>
                <a:gd name="T87" fmla="*/ 888 h 8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4" h="888">
                  <a:moveTo>
                    <a:pt x="0" y="888"/>
                  </a:moveTo>
                  <a:lnTo>
                    <a:pt x="112" y="880"/>
                  </a:lnTo>
                  <a:lnTo>
                    <a:pt x="232" y="880"/>
                  </a:lnTo>
                  <a:lnTo>
                    <a:pt x="344" y="872"/>
                  </a:lnTo>
                  <a:lnTo>
                    <a:pt x="400" y="864"/>
                  </a:lnTo>
                  <a:lnTo>
                    <a:pt x="456" y="848"/>
                  </a:lnTo>
                  <a:lnTo>
                    <a:pt x="512" y="824"/>
                  </a:lnTo>
                  <a:lnTo>
                    <a:pt x="568" y="800"/>
                  </a:lnTo>
                  <a:lnTo>
                    <a:pt x="680" y="728"/>
                  </a:lnTo>
                  <a:lnTo>
                    <a:pt x="792" y="656"/>
                  </a:lnTo>
                  <a:lnTo>
                    <a:pt x="848" y="624"/>
                  </a:lnTo>
                  <a:lnTo>
                    <a:pt x="904" y="600"/>
                  </a:lnTo>
                  <a:lnTo>
                    <a:pt x="1016" y="568"/>
                  </a:lnTo>
                  <a:lnTo>
                    <a:pt x="1128" y="560"/>
                  </a:lnTo>
                  <a:lnTo>
                    <a:pt x="1248" y="552"/>
                  </a:lnTo>
                  <a:lnTo>
                    <a:pt x="1360" y="536"/>
                  </a:lnTo>
                  <a:lnTo>
                    <a:pt x="1592" y="504"/>
                  </a:lnTo>
                  <a:lnTo>
                    <a:pt x="1816" y="464"/>
                  </a:lnTo>
                  <a:lnTo>
                    <a:pt x="2040" y="408"/>
                  </a:lnTo>
                  <a:lnTo>
                    <a:pt x="2264" y="352"/>
                  </a:lnTo>
                  <a:lnTo>
                    <a:pt x="2488" y="304"/>
                  </a:lnTo>
                  <a:lnTo>
                    <a:pt x="2720" y="248"/>
                  </a:lnTo>
                  <a:lnTo>
                    <a:pt x="2832" y="216"/>
                  </a:lnTo>
                  <a:lnTo>
                    <a:pt x="2944" y="176"/>
                  </a:lnTo>
                  <a:lnTo>
                    <a:pt x="3056" y="136"/>
                  </a:lnTo>
                  <a:lnTo>
                    <a:pt x="3168" y="104"/>
                  </a:lnTo>
                  <a:lnTo>
                    <a:pt x="3392" y="48"/>
                  </a:lnTo>
                  <a:lnTo>
                    <a:pt x="3624" y="0"/>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43"/>
          <p:cNvGrpSpPr>
            <a:grpSpLocks/>
          </p:cNvGrpSpPr>
          <p:nvPr/>
        </p:nvGrpSpPr>
        <p:grpSpPr bwMode="auto">
          <a:xfrm>
            <a:off x="4081463" y="2030413"/>
            <a:ext cx="4762" cy="3597275"/>
            <a:chOff x="2571" y="1171"/>
            <a:chExt cx="3" cy="2266"/>
          </a:xfrm>
        </p:grpSpPr>
        <p:sp>
          <p:nvSpPr>
            <p:cNvPr id="50239" name="Line 44"/>
            <p:cNvSpPr>
              <a:spLocks noChangeShapeType="1"/>
            </p:cNvSpPr>
            <p:nvPr/>
          </p:nvSpPr>
          <p:spPr bwMode="auto">
            <a:xfrm>
              <a:off x="2571" y="1171"/>
              <a:ext cx="0" cy="2266"/>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40" name="Line 45"/>
            <p:cNvSpPr>
              <a:spLocks noChangeShapeType="1"/>
            </p:cNvSpPr>
            <p:nvPr/>
          </p:nvSpPr>
          <p:spPr bwMode="auto">
            <a:xfrm flipV="1">
              <a:off x="2574" y="2012"/>
              <a:ext cx="0" cy="1098"/>
            </a:xfrm>
            <a:prstGeom prst="line">
              <a:avLst/>
            </a:prstGeom>
            <a:noFill/>
            <a:ln w="57150">
              <a:solidFill>
                <a:srgbClr val="FFFF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15" name="Group 46"/>
          <p:cNvGrpSpPr>
            <a:grpSpLocks/>
          </p:cNvGrpSpPr>
          <p:nvPr/>
        </p:nvGrpSpPr>
        <p:grpSpPr bwMode="auto">
          <a:xfrm>
            <a:off x="2505075" y="3497263"/>
            <a:ext cx="488950" cy="87312"/>
            <a:chOff x="1734" y="1896"/>
            <a:chExt cx="354" cy="56"/>
          </a:xfrm>
        </p:grpSpPr>
        <p:sp>
          <p:nvSpPr>
            <p:cNvPr id="50237" name="Freeform 47"/>
            <p:cNvSpPr>
              <a:spLocks/>
            </p:cNvSpPr>
            <p:nvPr/>
          </p:nvSpPr>
          <p:spPr bwMode="auto">
            <a:xfrm>
              <a:off x="1734" y="1896"/>
              <a:ext cx="348" cy="12"/>
            </a:xfrm>
            <a:custGeom>
              <a:avLst/>
              <a:gdLst>
                <a:gd name="T0" fmla="*/ 0 w 348"/>
                <a:gd name="T1" fmla="*/ 12 h 12"/>
                <a:gd name="T2" fmla="*/ 126 w 348"/>
                <a:gd name="T3" fmla="*/ 0 h 12"/>
                <a:gd name="T4" fmla="*/ 348 w 348"/>
                <a:gd name="T5" fmla="*/ 0 h 12"/>
                <a:gd name="T6" fmla="*/ 0 60000 65536"/>
                <a:gd name="T7" fmla="*/ 0 60000 65536"/>
                <a:gd name="T8" fmla="*/ 0 60000 65536"/>
                <a:gd name="T9" fmla="*/ 0 w 348"/>
                <a:gd name="T10" fmla="*/ 0 h 12"/>
                <a:gd name="T11" fmla="*/ 348 w 348"/>
                <a:gd name="T12" fmla="*/ 12 h 12"/>
              </a:gdLst>
              <a:ahLst/>
              <a:cxnLst>
                <a:cxn ang="T6">
                  <a:pos x="T0" y="T1"/>
                </a:cxn>
                <a:cxn ang="T7">
                  <a:pos x="T2" y="T3"/>
                </a:cxn>
                <a:cxn ang="T8">
                  <a:pos x="T4" y="T5"/>
                </a:cxn>
              </a:cxnLst>
              <a:rect l="T9" t="T10" r="T11" b="T12"/>
              <a:pathLst>
                <a:path w="348" h="12">
                  <a:moveTo>
                    <a:pt x="0" y="12"/>
                  </a:moveTo>
                  <a:lnTo>
                    <a:pt x="126" y="0"/>
                  </a:lnTo>
                  <a:lnTo>
                    <a:pt x="348" y="0"/>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38" name="Freeform 48"/>
            <p:cNvSpPr>
              <a:spLocks/>
            </p:cNvSpPr>
            <p:nvPr/>
          </p:nvSpPr>
          <p:spPr bwMode="auto">
            <a:xfrm>
              <a:off x="1736" y="1932"/>
              <a:ext cx="352" cy="20"/>
            </a:xfrm>
            <a:custGeom>
              <a:avLst/>
              <a:gdLst>
                <a:gd name="T0" fmla="*/ 0 w 352"/>
                <a:gd name="T1" fmla="*/ 20 h 20"/>
                <a:gd name="T2" fmla="*/ 60 w 352"/>
                <a:gd name="T3" fmla="*/ 16 h 20"/>
                <a:gd name="T4" fmla="*/ 108 w 352"/>
                <a:gd name="T5" fmla="*/ 8 h 20"/>
                <a:gd name="T6" fmla="*/ 168 w 352"/>
                <a:gd name="T7" fmla="*/ 4 h 20"/>
                <a:gd name="T8" fmla="*/ 236 w 352"/>
                <a:gd name="T9" fmla="*/ 0 h 20"/>
                <a:gd name="T10" fmla="*/ 352 w 352"/>
                <a:gd name="T11" fmla="*/ 0 h 20"/>
                <a:gd name="T12" fmla="*/ 0 60000 65536"/>
                <a:gd name="T13" fmla="*/ 0 60000 65536"/>
                <a:gd name="T14" fmla="*/ 0 60000 65536"/>
                <a:gd name="T15" fmla="*/ 0 60000 65536"/>
                <a:gd name="T16" fmla="*/ 0 60000 65536"/>
                <a:gd name="T17" fmla="*/ 0 60000 65536"/>
                <a:gd name="T18" fmla="*/ 0 w 352"/>
                <a:gd name="T19" fmla="*/ 0 h 20"/>
                <a:gd name="T20" fmla="*/ 352 w 35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52" h="20">
                  <a:moveTo>
                    <a:pt x="0" y="20"/>
                  </a:moveTo>
                  <a:lnTo>
                    <a:pt x="60" y="16"/>
                  </a:lnTo>
                  <a:lnTo>
                    <a:pt x="108" y="8"/>
                  </a:lnTo>
                  <a:lnTo>
                    <a:pt x="168" y="4"/>
                  </a:lnTo>
                  <a:lnTo>
                    <a:pt x="236" y="0"/>
                  </a:lnTo>
                  <a:lnTo>
                    <a:pt x="352" y="0"/>
                  </a:ln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0216" name="Line 49"/>
          <p:cNvSpPr>
            <a:spLocks noChangeShapeType="1"/>
          </p:cNvSpPr>
          <p:nvPr/>
        </p:nvSpPr>
        <p:spPr bwMode="auto">
          <a:xfrm>
            <a:off x="4238625" y="1727200"/>
            <a:ext cx="206375" cy="0"/>
          </a:xfrm>
          <a:prstGeom prst="line">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0217" name="Freeform 50"/>
          <p:cNvSpPr>
            <a:spLocks/>
          </p:cNvSpPr>
          <p:nvPr/>
        </p:nvSpPr>
        <p:spPr bwMode="auto">
          <a:xfrm>
            <a:off x="5818188" y="1724025"/>
            <a:ext cx="260350" cy="4763"/>
          </a:xfrm>
          <a:custGeom>
            <a:avLst/>
            <a:gdLst>
              <a:gd name="T0" fmla="*/ 0 w 164"/>
              <a:gd name="T1" fmla="*/ 0 h 3"/>
              <a:gd name="T2" fmla="*/ 2147483647 w 164"/>
              <a:gd name="T3" fmla="*/ 2147483647 h 3"/>
              <a:gd name="T4" fmla="*/ 0 60000 65536"/>
              <a:gd name="T5" fmla="*/ 0 60000 65536"/>
            </a:gdLst>
            <a:ahLst/>
            <a:cxnLst>
              <a:cxn ang="T4">
                <a:pos x="T0" y="T1"/>
              </a:cxn>
              <a:cxn ang="T5">
                <a:pos x="T2" y="T3"/>
              </a:cxn>
            </a:cxnLst>
            <a:rect l="0" t="0" r="r" b="b"/>
            <a:pathLst>
              <a:path w="164" h="3">
                <a:moveTo>
                  <a:pt x="0" y="0"/>
                </a:moveTo>
                <a:lnTo>
                  <a:pt x="164" y="3"/>
                </a:lnTo>
              </a:path>
            </a:pathLst>
          </a:custGeom>
          <a:noFill/>
          <a:ln w="38100" cmpd="sng">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8" name="Line 51"/>
          <p:cNvSpPr>
            <a:spLocks noChangeShapeType="1"/>
          </p:cNvSpPr>
          <p:nvPr/>
        </p:nvSpPr>
        <p:spPr bwMode="auto">
          <a:xfrm>
            <a:off x="3195638" y="1727200"/>
            <a:ext cx="225425" cy="0"/>
          </a:xfrm>
          <a:prstGeom prst="line">
            <a:avLst/>
          </a:prstGeom>
          <a:noFill/>
          <a:ln w="3810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8772" name="Rectangle 52"/>
          <p:cNvSpPr>
            <a:spLocks noChangeArrowheads="1"/>
          </p:cNvSpPr>
          <p:nvPr/>
        </p:nvSpPr>
        <p:spPr bwMode="auto">
          <a:xfrm>
            <a:off x="2185988" y="1574800"/>
            <a:ext cx="841375" cy="3079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a:t>Obesity</a:t>
            </a:r>
            <a:endParaRPr lang="en-US" sz="1400" b="1">
              <a:effectLst>
                <a:outerShdw blurRad="38100" dist="38100" dir="2700000" algn="tl">
                  <a:srgbClr val="000000"/>
                </a:outerShdw>
              </a:effectLst>
            </a:endParaRPr>
          </a:p>
        </p:txBody>
      </p:sp>
      <p:sp>
        <p:nvSpPr>
          <p:cNvPr id="158773" name="Rectangle 53"/>
          <p:cNvSpPr>
            <a:spLocks noChangeArrowheads="1"/>
          </p:cNvSpPr>
          <p:nvPr/>
        </p:nvSpPr>
        <p:spPr bwMode="auto">
          <a:xfrm>
            <a:off x="3511550" y="1574800"/>
            <a:ext cx="554038" cy="3079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a:t>IFG*</a:t>
            </a:r>
            <a:endParaRPr lang="en-US" sz="1400" b="1">
              <a:effectLst>
                <a:outerShdw blurRad="38100" dist="38100" dir="2700000" algn="tl">
                  <a:srgbClr val="000000"/>
                </a:outerShdw>
              </a:effectLst>
            </a:endParaRPr>
          </a:p>
        </p:txBody>
      </p:sp>
      <p:sp>
        <p:nvSpPr>
          <p:cNvPr id="158774" name="Rectangle 54"/>
          <p:cNvSpPr>
            <a:spLocks noChangeArrowheads="1"/>
          </p:cNvSpPr>
          <p:nvPr/>
        </p:nvSpPr>
        <p:spPr bwMode="auto">
          <a:xfrm>
            <a:off x="4564063" y="1574800"/>
            <a:ext cx="931862" cy="3079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a:t>Diabetes</a:t>
            </a:r>
            <a:endParaRPr lang="en-US" sz="1400" b="1">
              <a:effectLst>
                <a:outerShdw blurRad="38100" dist="38100" dir="2700000" algn="tl">
                  <a:srgbClr val="000000"/>
                </a:outerShdw>
              </a:effectLst>
            </a:endParaRPr>
          </a:p>
        </p:txBody>
      </p:sp>
      <p:sp>
        <p:nvSpPr>
          <p:cNvPr id="158775" name="Rectangle 55"/>
          <p:cNvSpPr>
            <a:spLocks noChangeArrowheads="1"/>
          </p:cNvSpPr>
          <p:nvPr/>
        </p:nvSpPr>
        <p:spPr bwMode="auto">
          <a:xfrm>
            <a:off x="6411913" y="1468438"/>
            <a:ext cx="1460500" cy="5238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a:t>Uncontrolled</a:t>
            </a:r>
            <a:br>
              <a:rPr lang="en-US" sz="1400" b="1"/>
            </a:br>
            <a:r>
              <a:rPr lang="en-US" sz="1400" b="1"/>
              <a:t>Hyperglycemia</a:t>
            </a:r>
            <a:endParaRPr lang="en-US" sz="1400" b="1">
              <a:effectLst>
                <a:outerShdw blurRad="38100" dist="38100" dir="2700000" algn="tl">
                  <a:srgbClr val="000000"/>
                </a:outerShdw>
              </a:effectLst>
            </a:endParaRPr>
          </a:p>
        </p:txBody>
      </p:sp>
      <p:grpSp>
        <p:nvGrpSpPr>
          <p:cNvPr id="50223" name="Group 56"/>
          <p:cNvGrpSpPr>
            <a:grpSpLocks/>
          </p:cNvGrpSpPr>
          <p:nvPr/>
        </p:nvGrpSpPr>
        <p:grpSpPr bwMode="auto">
          <a:xfrm>
            <a:off x="2997200" y="3294063"/>
            <a:ext cx="520700" cy="254000"/>
            <a:chOff x="2096" y="1764"/>
            <a:chExt cx="376" cy="164"/>
          </a:xfrm>
        </p:grpSpPr>
        <p:sp>
          <p:nvSpPr>
            <p:cNvPr id="50235" name="Freeform 57"/>
            <p:cNvSpPr>
              <a:spLocks/>
            </p:cNvSpPr>
            <p:nvPr/>
          </p:nvSpPr>
          <p:spPr bwMode="auto">
            <a:xfrm>
              <a:off x="2096" y="1764"/>
              <a:ext cx="296" cy="124"/>
            </a:xfrm>
            <a:custGeom>
              <a:avLst/>
              <a:gdLst>
                <a:gd name="T0" fmla="*/ 0 w 296"/>
                <a:gd name="T1" fmla="*/ 124 h 124"/>
                <a:gd name="T2" fmla="*/ 72 w 296"/>
                <a:gd name="T3" fmla="*/ 108 h 124"/>
                <a:gd name="T4" fmla="*/ 120 w 296"/>
                <a:gd name="T5" fmla="*/ 92 h 124"/>
                <a:gd name="T6" fmla="*/ 212 w 296"/>
                <a:gd name="T7" fmla="*/ 56 h 124"/>
                <a:gd name="T8" fmla="*/ 248 w 296"/>
                <a:gd name="T9" fmla="*/ 32 h 124"/>
                <a:gd name="T10" fmla="*/ 296 w 296"/>
                <a:gd name="T11" fmla="*/ 0 h 124"/>
                <a:gd name="T12" fmla="*/ 0 60000 65536"/>
                <a:gd name="T13" fmla="*/ 0 60000 65536"/>
                <a:gd name="T14" fmla="*/ 0 60000 65536"/>
                <a:gd name="T15" fmla="*/ 0 60000 65536"/>
                <a:gd name="T16" fmla="*/ 0 60000 65536"/>
                <a:gd name="T17" fmla="*/ 0 60000 65536"/>
                <a:gd name="T18" fmla="*/ 0 w 296"/>
                <a:gd name="T19" fmla="*/ 0 h 124"/>
                <a:gd name="T20" fmla="*/ 296 w 296"/>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96" h="124">
                  <a:moveTo>
                    <a:pt x="0" y="124"/>
                  </a:moveTo>
                  <a:lnTo>
                    <a:pt x="72" y="108"/>
                  </a:lnTo>
                  <a:lnTo>
                    <a:pt x="120" y="92"/>
                  </a:lnTo>
                  <a:lnTo>
                    <a:pt x="212" y="56"/>
                  </a:lnTo>
                  <a:lnTo>
                    <a:pt x="248" y="32"/>
                  </a:lnTo>
                  <a:lnTo>
                    <a:pt x="296" y="0"/>
                  </a:ln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36" name="Freeform 58"/>
            <p:cNvSpPr>
              <a:spLocks/>
            </p:cNvSpPr>
            <p:nvPr/>
          </p:nvSpPr>
          <p:spPr bwMode="auto">
            <a:xfrm>
              <a:off x="2108" y="1852"/>
              <a:ext cx="364" cy="76"/>
            </a:xfrm>
            <a:custGeom>
              <a:avLst/>
              <a:gdLst>
                <a:gd name="T0" fmla="*/ 0 w 364"/>
                <a:gd name="T1" fmla="*/ 76 h 76"/>
                <a:gd name="T2" fmla="*/ 60 w 364"/>
                <a:gd name="T3" fmla="*/ 72 h 76"/>
                <a:gd name="T4" fmla="*/ 116 w 364"/>
                <a:gd name="T5" fmla="*/ 60 h 76"/>
                <a:gd name="T6" fmla="*/ 164 w 364"/>
                <a:gd name="T7" fmla="*/ 52 h 76"/>
                <a:gd name="T8" fmla="*/ 240 w 364"/>
                <a:gd name="T9" fmla="*/ 28 h 76"/>
                <a:gd name="T10" fmla="*/ 364 w 364"/>
                <a:gd name="T11" fmla="*/ 0 h 76"/>
                <a:gd name="T12" fmla="*/ 0 60000 65536"/>
                <a:gd name="T13" fmla="*/ 0 60000 65536"/>
                <a:gd name="T14" fmla="*/ 0 60000 65536"/>
                <a:gd name="T15" fmla="*/ 0 60000 65536"/>
                <a:gd name="T16" fmla="*/ 0 60000 65536"/>
                <a:gd name="T17" fmla="*/ 0 60000 65536"/>
                <a:gd name="T18" fmla="*/ 0 w 364"/>
                <a:gd name="T19" fmla="*/ 0 h 76"/>
                <a:gd name="T20" fmla="*/ 364 w 364"/>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364" h="76">
                  <a:moveTo>
                    <a:pt x="0" y="76"/>
                  </a:moveTo>
                  <a:lnTo>
                    <a:pt x="60" y="72"/>
                  </a:lnTo>
                  <a:lnTo>
                    <a:pt x="116" y="60"/>
                  </a:lnTo>
                  <a:lnTo>
                    <a:pt x="164" y="52"/>
                  </a:lnTo>
                  <a:lnTo>
                    <a:pt x="240" y="28"/>
                  </a:lnTo>
                  <a:lnTo>
                    <a:pt x="364" y="0"/>
                  </a:ln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8779" name="Oval 59"/>
          <p:cNvSpPr>
            <a:spLocks noChangeArrowheads="1"/>
          </p:cNvSpPr>
          <p:nvPr/>
        </p:nvSpPr>
        <p:spPr bwMode="auto">
          <a:xfrm>
            <a:off x="2997200" y="3259138"/>
            <a:ext cx="555625" cy="371475"/>
          </a:xfrm>
          <a:prstGeom prst="ellipse">
            <a:avLst/>
          </a:prstGeom>
          <a:noFill/>
          <a:ln w="28575">
            <a:solidFill>
              <a:srgbClr val="CC330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grpSp>
        <p:nvGrpSpPr>
          <p:cNvPr id="6" name="Group 60"/>
          <p:cNvGrpSpPr>
            <a:grpSpLocks/>
          </p:cNvGrpSpPr>
          <p:nvPr/>
        </p:nvGrpSpPr>
        <p:grpSpPr bwMode="auto">
          <a:xfrm>
            <a:off x="2606675" y="4211638"/>
            <a:ext cx="4997450" cy="1322387"/>
            <a:chOff x="1642" y="2536"/>
            <a:chExt cx="3148" cy="833"/>
          </a:xfrm>
        </p:grpSpPr>
        <p:sp>
          <p:nvSpPr>
            <p:cNvPr id="50231" name="Rectangle 61"/>
            <p:cNvSpPr>
              <a:spLocks noChangeArrowheads="1"/>
            </p:cNvSpPr>
            <p:nvPr/>
          </p:nvSpPr>
          <p:spPr bwMode="auto">
            <a:xfrm>
              <a:off x="3528" y="2555"/>
              <a:ext cx="110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ltLang="en-US" sz="1400" b="1"/>
                <a:t>Insulin Resistance</a:t>
              </a:r>
            </a:p>
          </p:txBody>
        </p:sp>
        <p:sp>
          <p:nvSpPr>
            <p:cNvPr id="50232" name="Freeform 62"/>
            <p:cNvSpPr>
              <a:spLocks/>
            </p:cNvSpPr>
            <p:nvPr/>
          </p:nvSpPr>
          <p:spPr bwMode="auto">
            <a:xfrm>
              <a:off x="1642" y="2536"/>
              <a:ext cx="3144" cy="444"/>
            </a:xfrm>
            <a:custGeom>
              <a:avLst/>
              <a:gdLst>
                <a:gd name="T0" fmla="*/ 0 w 3601"/>
                <a:gd name="T1" fmla="*/ 359 h 456"/>
                <a:gd name="T2" fmla="*/ 33 w 3601"/>
                <a:gd name="T3" fmla="*/ 283 h 456"/>
                <a:gd name="T4" fmla="*/ 66 w 3601"/>
                <a:gd name="T5" fmla="*/ 207 h 456"/>
                <a:gd name="T6" fmla="*/ 100 w 3601"/>
                <a:gd name="T7" fmla="*/ 139 h 456"/>
                <a:gd name="T8" fmla="*/ 116 w 3601"/>
                <a:gd name="T9" fmla="*/ 108 h 456"/>
                <a:gd name="T10" fmla="*/ 132 w 3601"/>
                <a:gd name="T11" fmla="*/ 83 h 456"/>
                <a:gd name="T12" fmla="*/ 148 w 3601"/>
                <a:gd name="T13" fmla="*/ 62 h 456"/>
                <a:gd name="T14" fmla="*/ 165 w 3601"/>
                <a:gd name="T15" fmla="*/ 47 h 456"/>
                <a:gd name="T16" fmla="*/ 198 w 3601"/>
                <a:gd name="T17" fmla="*/ 23 h 456"/>
                <a:gd name="T18" fmla="*/ 233 w 3601"/>
                <a:gd name="T19" fmla="*/ 16 h 456"/>
                <a:gd name="T20" fmla="*/ 267 w 3601"/>
                <a:gd name="T21" fmla="*/ 8 h 456"/>
                <a:gd name="T22" fmla="*/ 299 w 3601"/>
                <a:gd name="T23" fmla="*/ 0 h 456"/>
                <a:gd name="T24" fmla="*/ 334 w 3601"/>
                <a:gd name="T25" fmla="*/ 0 h 456"/>
                <a:gd name="T26" fmla="*/ 398 w 3601"/>
                <a:gd name="T27" fmla="*/ 8 h 456"/>
                <a:gd name="T28" fmla="*/ 531 w 3601"/>
                <a:gd name="T29" fmla="*/ 8 h 456"/>
                <a:gd name="T30" fmla="*/ 664 w 3601"/>
                <a:gd name="T31" fmla="*/ 8 h 456"/>
                <a:gd name="T32" fmla="*/ 795 w 3601"/>
                <a:gd name="T33" fmla="*/ 8 h 456"/>
                <a:gd name="T34" fmla="*/ 862 w 3601"/>
                <a:gd name="T35" fmla="*/ 8 h 456"/>
                <a:gd name="T36" fmla="*/ 930 w 3601"/>
                <a:gd name="T37" fmla="*/ 8 h 456"/>
                <a:gd name="T38" fmla="*/ 1062 w 3601"/>
                <a:gd name="T39" fmla="*/ 8 h 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1"/>
                <a:gd name="T61" fmla="*/ 0 h 456"/>
                <a:gd name="T62" fmla="*/ 3601 w 3601"/>
                <a:gd name="T63" fmla="*/ 456 h 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1" h="456">
                  <a:moveTo>
                    <a:pt x="0" y="456"/>
                  </a:moveTo>
                  <a:lnTo>
                    <a:pt x="112" y="360"/>
                  </a:lnTo>
                  <a:lnTo>
                    <a:pt x="224" y="264"/>
                  </a:lnTo>
                  <a:lnTo>
                    <a:pt x="336" y="176"/>
                  </a:lnTo>
                  <a:lnTo>
                    <a:pt x="392" y="136"/>
                  </a:lnTo>
                  <a:lnTo>
                    <a:pt x="448" y="104"/>
                  </a:lnTo>
                  <a:lnTo>
                    <a:pt x="504" y="80"/>
                  </a:lnTo>
                  <a:lnTo>
                    <a:pt x="560" y="56"/>
                  </a:lnTo>
                  <a:lnTo>
                    <a:pt x="672" y="32"/>
                  </a:lnTo>
                  <a:lnTo>
                    <a:pt x="792" y="16"/>
                  </a:lnTo>
                  <a:lnTo>
                    <a:pt x="904" y="8"/>
                  </a:lnTo>
                  <a:lnTo>
                    <a:pt x="1016" y="0"/>
                  </a:lnTo>
                  <a:lnTo>
                    <a:pt x="1128" y="0"/>
                  </a:lnTo>
                  <a:lnTo>
                    <a:pt x="1352" y="8"/>
                  </a:lnTo>
                  <a:lnTo>
                    <a:pt x="1801" y="8"/>
                  </a:lnTo>
                  <a:lnTo>
                    <a:pt x="2249" y="8"/>
                  </a:lnTo>
                  <a:lnTo>
                    <a:pt x="2697" y="8"/>
                  </a:lnTo>
                  <a:lnTo>
                    <a:pt x="2921" y="8"/>
                  </a:lnTo>
                  <a:lnTo>
                    <a:pt x="3153" y="8"/>
                  </a:lnTo>
                  <a:lnTo>
                    <a:pt x="3601" y="8"/>
                  </a:ln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33" name="Rectangle 63"/>
            <p:cNvSpPr>
              <a:spLocks noChangeArrowheads="1"/>
            </p:cNvSpPr>
            <p:nvPr/>
          </p:nvSpPr>
          <p:spPr bwMode="blackWhite">
            <a:xfrm>
              <a:off x="2269" y="3121"/>
              <a:ext cx="13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altLang="en-US" sz="1400" b="1">
                  <a:sym typeface="Symbol" pitchFamily="18" charset="2"/>
                </a:rPr>
                <a:t></a:t>
              </a:r>
              <a:r>
                <a:rPr lang="en-US" altLang="en-US" sz="1400" b="1"/>
                <a:t>-cell Failure</a:t>
              </a:r>
            </a:p>
          </p:txBody>
        </p:sp>
        <p:sp>
          <p:nvSpPr>
            <p:cNvPr id="50234" name="Freeform 64"/>
            <p:cNvSpPr>
              <a:spLocks/>
            </p:cNvSpPr>
            <p:nvPr/>
          </p:nvSpPr>
          <p:spPr bwMode="auto">
            <a:xfrm>
              <a:off x="1645" y="2668"/>
              <a:ext cx="3145" cy="701"/>
            </a:xfrm>
            <a:custGeom>
              <a:avLst/>
              <a:gdLst>
                <a:gd name="T0" fmla="*/ 0 w 3601"/>
                <a:gd name="T1" fmla="*/ 308 h 720"/>
                <a:gd name="T2" fmla="*/ 34 w 3601"/>
                <a:gd name="T3" fmla="*/ 245 h 720"/>
                <a:gd name="T4" fmla="*/ 66 w 3601"/>
                <a:gd name="T5" fmla="*/ 183 h 720"/>
                <a:gd name="T6" fmla="*/ 100 w 3601"/>
                <a:gd name="T7" fmla="*/ 120 h 720"/>
                <a:gd name="T8" fmla="*/ 116 w 3601"/>
                <a:gd name="T9" fmla="*/ 93 h 720"/>
                <a:gd name="T10" fmla="*/ 132 w 3601"/>
                <a:gd name="T11" fmla="*/ 77 h 720"/>
                <a:gd name="T12" fmla="*/ 166 w 3601"/>
                <a:gd name="T13" fmla="*/ 39 h 720"/>
                <a:gd name="T14" fmla="*/ 198 w 3601"/>
                <a:gd name="T15" fmla="*/ 16 h 720"/>
                <a:gd name="T16" fmla="*/ 234 w 3601"/>
                <a:gd name="T17" fmla="*/ 0 h 720"/>
                <a:gd name="T18" fmla="*/ 268 w 3601"/>
                <a:gd name="T19" fmla="*/ 0 h 720"/>
                <a:gd name="T20" fmla="*/ 283 w 3601"/>
                <a:gd name="T21" fmla="*/ 8 h 720"/>
                <a:gd name="T22" fmla="*/ 300 w 3601"/>
                <a:gd name="T23" fmla="*/ 18 h 720"/>
                <a:gd name="T24" fmla="*/ 334 w 3601"/>
                <a:gd name="T25" fmla="*/ 62 h 720"/>
                <a:gd name="T26" fmla="*/ 366 w 3601"/>
                <a:gd name="T27" fmla="*/ 108 h 720"/>
                <a:gd name="T28" fmla="*/ 399 w 3601"/>
                <a:gd name="T29" fmla="*/ 151 h 720"/>
                <a:gd name="T30" fmla="*/ 433 w 3601"/>
                <a:gd name="T31" fmla="*/ 189 h 720"/>
                <a:gd name="T32" fmla="*/ 466 w 3601"/>
                <a:gd name="T33" fmla="*/ 233 h 720"/>
                <a:gd name="T34" fmla="*/ 500 w 3601"/>
                <a:gd name="T35" fmla="*/ 270 h 720"/>
                <a:gd name="T36" fmla="*/ 533 w 3601"/>
                <a:gd name="T37" fmla="*/ 308 h 720"/>
                <a:gd name="T38" fmla="*/ 565 w 3601"/>
                <a:gd name="T39" fmla="*/ 333 h 720"/>
                <a:gd name="T40" fmla="*/ 599 w 3601"/>
                <a:gd name="T41" fmla="*/ 358 h 720"/>
                <a:gd name="T42" fmla="*/ 665 w 3601"/>
                <a:gd name="T43" fmla="*/ 396 h 720"/>
                <a:gd name="T44" fmla="*/ 731 w 3601"/>
                <a:gd name="T45" fmla="*/ 427 h 720"/>
                <a:gd name="T46" fmla="*/ 797 w 3601"/>
                <a:gd name="T47" fmla="*/ 460 h 720"/>
                <a:gd name="T48" fmla="*/ 865 w 3601"/>
                <a:gd name="T49" fmla="*/ 491 h 720"/>
                <a:gd name="T50" fmla="*/ 932 w 3601"/>
                <a:gd name="T51" fmla="*/ 516 h 720"/>
                <a:gd name="T52" fmla="*/ 1065 w 3601"/>
                <a:gd name="T53" fmla="*/ 566 h 7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01"/>
                <a:gd name="T82" fmla="*/ 0 h 720"/>
                <a:gd name="T83" fmla="*/ 3601 w 3601"/>
                <a:gd name="T84" fmla="*/ 720 h 7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01" h="720">
                  <a:moveTo>
                    <a:pt x="0" y="392"/>
                  </a:moveTo>
                  <a:lnTo>
                    <a:pt x="112" y="312"/>
                  </a:lnTo>
                  <a:lnTo>
                    <a:pt x="224" y="232"/>
                  </a:lnTo>
                  <a:lnTo>
                    <a:pt x="336" y="152"/>
                  </a:lnTo>
                  <a:lnTo>
                    <a:pt x="392" y="120"/>
                  </a:lnTo>
                  <a:lnTo>
                    <a:pt x="448" y="96"/>
                  </a:lnTo>
                  <a:lnTo>
                    <a:pt x="560" y="48"/>
                  </a:lnTo>
                  <a:lnTo>
                    <a:pt x="672" y="16"/>
                  </a:lnTo>
                  <a:lnTo>
                    <a:pt x="792" y="0"/>
                  </a:lnTo>
                  <a:lnTo>
                    <a:pt x="904" y="0"/>
                  </a:lnTo>
                  <a:lnTo>
                    <a:pt x="960" y="8"/>
                  </a:lnTo>
                  <a:lnTo>
                    <a:pt x="1016" y="24"/>
                  </a:lnTo>
                  <a:lnTo>
                    <a:pt x="1128" y="80"/>
                  </a:lnTo>
                  <a:lnTo>
                    <a:pt x="1240" y="136"/>
                  </a:lnTo>
                  <a:lnTo>
                    <a:pt x="1352" y="192"/>
                  </a:lnTo>
                  <a:lnTo>
                    <a:pt x="1464" y="240"/>
                  </a:lnTo>
                  <a:lnTo>
                    <a:pt x="1576" y="296"/>
                  </a:lnTo>
                  <a:lnTo>
                    <a:pt x="1689" y="344"/>
                  </a:lnTo>
                  <a:lnTo>
                    <a:pt x="1801" y="392"/>
                  </a:lnTo>
                  <a:lnTo>
                    <a:pt x="1913" y="424"/>
                  </a:lnTo>
                  <a:lnTo>
                    <a:pt x="2025" y="456"/>
                  </a:lnTo>
                  <a:lnTo>
                    <a:pt x="2249" y="504"/>
                  </a:lnTo>
                  <a:lnTo>
                    <a:pt x="2473" y="544"/>
                  </a:lnTo>
                  <a:lnTo>
                    <a:pt x="2697" y="584"/>
                  </a:lnTo>
                  <a:lnTo>
                    <a:pt x="2921" y="624"/>
                  </a:lnTo>
                  <a:lnTo>
                    <a:pt x="3153" y="656"/>
                  </a:lnTo>
                  <a:lnTo>
                    <a:pt x="3601" y="720"/>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0226" name="Line 65"/>
          <p:cNvSpPr>
            <a:spLocks noChangeShapeType="1"/>
          </p:cNvSpPr>
          <p:nvPr/>
        </p:nvSpPr>
        <p:spPr bwMode="auto">
          <a:xfrm>
            <a:off x="2219325" y="3395663"/>
            <a:ext cx="5724525" cy="0"/>
          </a:xfrm>
          <a:prstGeom prst="line">
            <a:avLst/>
          </a:prstGeom>
          <a:noFill/>
          <a:ln w="28575">
            <a:solidFill>
              <a:srgbClr val="99CC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27" name="Line 66"/>
          <p:cNvSpPr>
            <a:spLocks noChangeShapeType="1"/>
          </p:cNvSpPr>
          <p:nvPr/>
        </p:nvSpPr>
        <p:spPr bwMode="ltGray">
          <a:xfrm>
            <a:off x="2219325" y="5018088"/>
            <a:ext cx="5711825" cy="0"/>
          </a:xfrm>
          <a:prstGeom prst="line">
            <a:avLst/>
          </a:prstGeom>
          <a:noFill/>
          <a:ln w="28575">
            <a:solidFill>
              <a:srgbClr val="99CC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508" name="Rectangle 67"/>
          <p:cNvSpPr>
            <a:spLocks noGrp="1" noChangeArrowheads="1"/>
          </p:cNvSpPr>
          <p:nvPr>
            <p:ph type="title"/>
          </p:nvPr>
        </p:nvSpPr>
        <p:spPr>
          <a:xfrm>
            <a:off x="914400" y="669925"/>
            <a:ext cx="7467600" cy="457200"/>
          </a:xfrm>
        </p:spPr>
        <p:txBody>
          <a:bodyPr>
            <a:normAutofit fontScale="90000"/>
          </a:bodyPr>
          <a:lstStyle/>
          <a:p>
            <a:pPr eaLnBrk="1" hangingPunct="1">
              <a:defRPr/>
            </a:pPr>
            <a:r>
              <a:rPr lang="en-US" dirty="0"/>
              <a:t>When to start Insulin</a:t>
            </a:r>
          </a:p>
        </p:txBody>
      </p:sp>
      <p:sp>
        <p:nvSpPr>
          <p:cNvPr id="50229" name="Rectangle 68"/>
          <p:cNvSpPr>
            <a:spLocks noChangeArrowheads="1"/>
          </p:cNvSpPr>
          <p:nvPr/>
        </p:nvSpPr>
        <p:spPr bwMode="blackWhite">
          <a:xfrm>
            <a:off x="2200275" y="4117975"/>
            <a:ext cx="5743575" cy="1495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z="3000"/>
          </a:p>
        </p:txBody>
      </p:sp>
      <p:cxnSp>
        <p:nvCxnSpPr>
          <p:cNvPr id="75" name="Straight Connector 74"/>
          <p:cNvCxnSpPr>
            <a:stCxn id="50179" idx="0"/>
            <a:endCxn id="50229" idx="2"/>
          </p:cNvCxnSpPr>
          <p:nvPr/>
        </p:nvCxnSpPr>
        <p:spPr>
          <a:xfrm rot="16200000" flipH="1">
            <a:off x="3280569" y="3820319"/>
            <a:ext cx="35845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58779"/>
                                        </p:tgtEl>
                                        <p:attrNameLst>
                                          <p:attrName>style.visibility</p:attrName>
                                        </p:attrNameLst>
                                      </p:cBhvr>
                                      <p:to>
                                        <p:strVal val="visible"/>
                                      </p:to>
                                    </p:set>
                                    <p:anim calcmode="lin" valueType="num">
                                      <p:cBhvr>
                                        <p:cTn id="11" dur="500" fill="hold"/>
                                        <p:tgtEl>
                                          <p:spTgt spid="158779"/>
                                        </p:tgtEl>
                                        <p:attrNameLst>
                                          <p:attrName>ppt_w</p:attrName>
                                        </p:attrNameLst>
                                      </p:cBhvr>
                                      <p:tavLst>
                                        <p:tav tm="0">
                                          <p:val>
                                            <p:fltVal val="0"/>
                                          </p:val>
                                        </p:tav>
                                        <p:tav tm="100000">
                                          <p:val>
                                            <p:strVal val="#ppt_w"/>
                                          </p:val>
                                        </p:tav>
                                      </p:tavLst>
                                    </p:anim>
                                    <p:anim calcmode="lin" valueType="num">
                                      <p:cBhvr>
                                        <p:cTn id="12" dur="500" fill="hold"/>
                                        <p:tgtEl>
                                          <p:spTgt spid="15877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 from="(-#ppt_w/2)" to="(#ppt_x)" calcmode="lin" valueType="num">
                                      <p:cBhvr>
                                        <p:cTn id="25" dur="600" fill="hold">
                                          <p:stCondLst>
                                            <p:cond delay="0"/>
                                          </p:stCondLst>
                                        </p:cTn>
                                        <p:tgtEl>
                                          <p:spTgt spid="75"/>
                                        </p:tgtEl>
                                        <p:attrNameLst>
                                          <p:attrName>ppt_x</p:attrName>
                                        </p:attrNameLst>
                                      </p:cBhvr>
                                    </p:anim>
                                    <p:anim from="0" to="-1.0" calcmode="lin" valueType="num">
                                      <p:cBhvr>
                                        <p:cTn id="26" dur="200" decel="50000" autoRev="1" fill="hold">
                                          <p:stCondLst>
                                            <p:cond delay="600"/>
                                          </p:stCondLst>
                                        </p:cTn>
                                        <p:tgtEl>
                                          <p:spTgt spid="75"/>
                                        </p:tgtEl>
                                        <p:attrNameLst>
                                          <p:attrName>xshear</p:attrName>
                                        </p:attrNameLst>
                                      </p:cBhvr>
                                    </p:anim>
                                    <p:animScale>
                                      <p:cBhvr>
                                        <p:cTn id="27" dur="200" decel="100000" autoRev="1" fill="hold">
                                          <p:stCondLst>
                                            <p:cond delay="600"/>
                                          </p:stCondLst>
                                        </p:cTn>
                                        <p:tgtEl>
                                          <p:spTgt spid="75"/>
                                        </p:tgtEl>
                                      </p:cBhvr>
                                      <p:from x="100000" y="100000"/>
                                      <p:to x="80000" y="100000"/>
                                    </p:animScale>
                                    <p:anim by="(#ppt_h/3+#ppt_w*0.1)" calcmode="lin" valueType="num">
                                      <p:cBhvr additive="sum">
                                        <p:cTn id="28" dur="200" decel="100000" autoRev="1" fill="hold">
                                          <p:stCondLst>
                                            <p:cond delay="600"/>
                                          </p:stCondLst>
                                        </p:cTn>
                                        <p:tgtEl>
                                          <p:spTgt spid="7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7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defRPr/>
            </a:pPr>
            <a:endParaRPr lang="en-US" altLang="en-US" smtClean="0"/>
          </a:p>
        </p:txBody>
      </p:sp>
      <p:pic>
        <p:nvPicPr>
          <p:cNvPr id="51203" name="Picture 2" descr="Untitled-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28600" y="533400"/>
            <a:ext cx="8534400" cy="41735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lnSpc>
                <a:spcPct val="130000"/>
              </a:lnSpc>
              <a:buClrTx/>
              <a:buSzTx/>
              <a:buFontTx/>
              <a:buNone/>
              <a:defRPr/>
            </a:pPr>
            <a:endParaRPr lang="en-US" altLang="en-US" dirty="0" smtClean="0">
              <a:latin typeface="Arial Black" pitchFamily="34" charset="0"/>
              <a:cs typeface="Times New Roman" pitchFamily="18" charset="0"/>
            </a:endParaRPr>
          </a:p>
          <a:p>
            <a:pPr eaLnBrk="1" hangingPunct="1">
              <a:lnSpc>
                <a:spcPct val="130000"/>
              </a:lnSpc>
              <a:buClrTx/>
              <a:buSzTx/>
              <a:buFontTx/>
              <a:buNone/>
              <a:defRPr/>
            </a:pPr>
            <a:endParaRPr lang="en-US" altLang="en-US" dirty="0">
              <a:latin typeface="Arial Black" pitchFamily="34" charset="0"/>
              <a:cs typeface="Times New Roman" pitchFamily="18" charset="0"/>
            </a:endParaRPr>
          </a:p>
          <a:p>
            <a:pPr marL="457200" indent="-457200" eaLnBrk="1" hangingPunct="1">
              <a:lnSpc>
                <a:spcPct val="130000"/>
              </a:lnSpc>
              <a:buClrTx/>
              <a:buSzTx/>
              <a:buFont typeface="+mj-lt"/>
              <a:buAutoNum type="arabicPeriod"/>
              <a:defRPr/>
            </a:pPr>
            <a:r>
              <a:rPr lang="en-US" altLang="en-US" sz="2000" dirty="0" smtClean="0">
                <a:latin typeface="Arial Black" pitchFamily="34" charset="0"/>
                <a:cs typeface="Times New Roman" pitchFamily="18" charset="0"/>
              </a:rPr>
              <a:t>Hypoglycemia </a:t>
            </a:r>
            <a:endParaRPr lang="en-US" altLang="en-US" sz="2000" dirty="0">
              <a:latin typeface="Arial Black" pitchFamily="34" charset="0"/>
              <a:cs typeface="Times New Roman" pitchFamily="18" charset="0"/>
            </a:endParaRPr>
          </a:p>
          <a:p>
            <a:pPr marL="457200" indent="-457200" eaLnBrk="1" hangingPunct="1">
              <a:lnSpc>
                <a:spcPct val="130000"/>
              </a:lnSpc>
              <a:buClrTx/>
              <a:buSzTx/>
              <a:buFont typeface="+mj-lt"/>
              <a:buAutoNum type="arabicPeriod"/>
              <a:defRPr/>
            </a:pPr>
            <a:r>
              <a:rPr lang="en-US" altLang="en-US" sz="2000" dirty="0">
                <a:latin typeface="Arial Black" pitchFamily="34" charset="0"/>
                <a:cs typeface="Times New Roman" pitchFamily="18" charset="0"/>
              </a:rPr>
              <a:t>Weight gain</a:t>
            </a:r>
          </a:p>
          <a:p>
            <a:pPr marL="457200" indent="-457200" eaLnBrk="1" hangingPunct="1">
              <a:lnSpc>
                <a:spcPct val="130000"/>
              </a:lnSpc>
              <a:buClrTx/>
              <a:buSzTx/>
              <a:buFont typeface="+mj-lt"/>
              <a:buAutoNum type="arabicPeriod"/>
              <a:defRPr/>
            </a:pPr>
            <a:r>
              <a:rPr lang="en-US" altLang="en-US" sz="2000" dirty="0">
                <a:latin typeface="Arial Black" pitchFamily="34" charset="0"/>
                <a:cs typeface="Times New Roman" pitchFamily="18" charset="0"/>
              </a:rPr>
              <a:t>Peripheral  </a:t>
            </a:r>
            <a:r>
              <a:rPr lang="en-US" altLang="en-US" sz="2000" dirty="0" smtClean="0">
                <a:latin typeface="Arial Black" pitchFamily="34" charset="0"/>
                <a:cs typeface="Times New Roman" pitchFamily="18" charset="0"/>
              </a:rPr>
              <a:t>edema </a:t>
            </a:r>
            <a:r>
              <a:rPr lang="en-US" altLang="en-US" sz="2000" dirty="0">
                <a:latin typeface="Arial Black" pitchFamily="34" charset="0"/>
                <a:cs typeface="Times New Roman" pitchFamily="18" charset="0"/>
              </a:rPr>
              <a:t>( </a:t>
            </a:r>
            <a:r>
              <a:rPr lang="en-US" altLang="en-US" sz="2000" dirty="0" smtClean="0">
                <a:latin typeface="Arial Black" pitchFamily="34" charset="0"/>
                <a:cs typeface="Times New Roman" pitchFamily="18" charset="0"/>
              </a:rPr>
              <a:t>Insulin </a:t>
            </a:r>
            <a:r>
              <a:rPr lang="en-US" altLang="en-US" sz="2000" dirty="0">
                <a:latin typeface="Arial Black" pitchFamily="34" charset="0"/>
                <a:cs typeface="Times New Roman" pitchFamily="18" charset="0"/>
              </a:rPr>
              <a:t>Rx cause salt &amp; water </a:t>
            </a:r>
            <a:r>
              <a:rPr lang="en-US" altLang="en-US" sz="2000" dirty="0" smtClean="0">
                <a:latin typeface="Arial Black" pitchFamily="34" charset="0"/>
                <a:cs typeface="Times New Roman" pitchFamily="18" charset="0"/>
              </a:rPr>
              <a:t>retention </a:t>
            </a:r>
            <a:r>
              <a:rPr lang="en-US" altLang="en-US" sz="2000" dirty="0">
                <a:latin typeface="Arial Black" pitchFamily="34" charset="0"/>
                <a:cs typeface="Times New Roman" pitchFamily="18" charset="0"/>
              </a:rPr>
              <a:t>in short term)</a:t>
            </a:r>
          </a:p>
          <a:p>
            <a:pPr marL="457200" indent="-457200" eaLnBrk="1" hangingPunct="1">
              <a:lnSpc>
                <a:spcPct val="130000"/>
              </a:lnSpc>
              <a:buClrTx/>
              <a:buSzTx/>
              <a:buFont typeface="+mj-lt"/>
              <a:buAutoNum type="arabicPeriod"/>
              <a:defRPr/>
            </a:pPr>
            <a:r>
              <a:rPr lang="en-US" altLang="en-US" sz="2000" dirty="0">
                <a:latin typeface="Arial Black" pitchFamily="34" charset="0"/>
                <a:cs typeface="Times New Roman" pitchFamily="18" charset="0"/>
              </a:rPr>
              <a:t>Local allergy </a:t>
            </a:r>
          </a:p>
          <a:p>
            <a:pPr marL="457200" indent="-457200" eaLnBrk="1" hangingPunct="1">
              <a:lnSpc>
                <a:spcPct val="130000"/>
              </a:lnSpc>
              <a:buClrTx/>
              <a:buSzTx/>
              <a:buFont typeface="+mj-lt"/>
              <a:buAutoNum type="arabicPeriod"/>
              <a:defRPr/>
            </a:pPr>
            <a:r>
              <a:rPr lang="en-US" altLang="en-US" sz="2000" dirty="0" err="1" smtClean="0">
                <a:latin typeface="Arial Black" pitchFamily="34" charset="0"/>
                <a:cs typeface="Times New Roman" pitchFamily="18" charset="0"/>
              </a:rPr>
              <a:t>Lipo</a:t>
            </a:r>
            <a:r>
              <a:rPr lang="en-US" altLang="en-US" sz="2000" dirty="0" smtClean="0">
                <a:latin typeface="Arial Black" pitchFamily="34" charset="0"/>
                <a:cs typeface="Times New Roman" pitchFamily="18" charset="0"/>
              </a:rPr>
              <a:t>-dystrophy </a:t>
            </a:r>
            <a:r>
              <a:rPr lang="en-US" altLang="en-US" sz="2000" dirty="0">
                <a:latin typeface="Arial Black" pitchFamily="34" charset="0"/>
                <a:cs typeface="Times New Roman" pitchFamily="18" charset="0"/>
              </a:rPr>
              <a:t>at injection sites  </a:t>
            </a:r>
          </a:p>
          <a:p>
            <a:pPr marL="457200" indent="-457200" eaLnBrk="1" hangingPunct="1">
              <a:lnSpc>
                <a:spcPct val="130000"/>
              </a:lnSpc>
              <a:buClrTx/>
              <a:buSzTx/>
              <a:buFont typeface="+mj-lt"/>
              <a:buAutoNum type="arabicPeriod"/>
              <a:defRPr/>
            </a:pPr>
            <a:r>
              <a:rPr lang="en-US" altLang="en-US" sz="2000" dirty="0">
                <a:latin typeface="Arial Black" pitchFamily="34" charset="0"/>
                <a:cs typeface="Times New Roman" pitchFamily="18" charset="0"/>
              </a:rPr>
              <a:t>Calculation of amount of insulin required</a:t>
            </a:r>
            <a:endParaRPr lang="en-US" altLang="en-US" sz="2000" dirty="0">
              <a:latin typeface="Arial" charset="0"/>
            </a:endParaRPr>
          </a:p>
        </p:txBody>
      </p:sp>
      <p:sp>
        <p:nvSpPr>
          <p:cNvPr id="52227" name="Line 6"/>
          <p:cNvSpPr>
            <a:spLocks noChangeShapeType="1"/>
          </p:cNvSpPr>
          <p:nvPr/>
        </p:nvSpPr>
        <p:spPr bwMode="auto">
          <a:xfrm>
            <a:off x="609600" y="5257800"/>
            <a:ext cx="1143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8" name="Text Box 7"/>
          <p:cNvSpPr txBox="1">
            <a:spLocks noChangeArrowheads="1"/>
          </p:cNvSpPr>
          <p:nvPr/>
        </p:nvSpPr>
        <p:spPr bwMode="auto">
          <a:xfrm>
            <a:off x="533400" y="5334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a:solidFill>
                  <a:srgbClr val="FF0000"/>
                </a:solidFill>
                <a:latin typeface="Arial Black" pitchFamily="34" charset="0"/>
                <a:cs typeface="Times New Roman" pitchFamily="18" charset="0"/>
              </a:rPr>
              <a:t>30</a:t>
            </a:r>
          </a:p>
          <a:p>
            <a:pPr eaLnBrk="1" hangingPunct="1"/>
            <a:endParaRPr lang="en-US" altLang="en-US" sz="2000">
              <a:solidFill>
                <a:srgbClr val="FF0000"/>
              </a:solidFill>
              <a:latin typeface="Arial Black" pitchFamily="34" charset="0"/>
            </a:endParaRPr>
          </a:p>
        </p:txBody>
      </p:sp>
      <p:sp>
        <p:nvSpPr>
          <p:cNvPr id="52229" name="Text Box 8"/>
          <p:cNvSpPr txBox="1">
            <a:spLocks noChangeArrowheads="1"/>
          </p:cNvSpPr>
          <p:nvPr/>
        </p:nvSpPr>
        <p:spPr bwMode="auto">
          <a:xfrm>
            <a:off x="2362200" y="51054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a:solidFill>
                  <a:srgbClr val="FF0000"/>
                </a:solidFill>
                <a:latin typeface="Arial Black" pitchFamily="34" charset="0"/>
                <a:cs typeface="Times New Roman" pitchFamily="18" charset="0"/>
              </a:rPr>
              <a:t>=</a:t>
            </a:r>
          </a:p>
          <a:p>
            <a:pPr eaLnBrk="1" hangingPunct="1"/>
            <a:endParaRPr lang="en-US" altLang="en-US" sz="4000">
              <a:solidFill>
                <a:srgbClr val="FF0000"/>
              </a:solidFill>
              <a:latin typeface="Arial Black" pitchFamily="34" charset="0"/>
            </a:endParaRPr>
          </a:p>
        </p:txBody>
      </p:sp>
      <p:sp>
        <p:nvSpPr>
          <p:cNvPr id="52230" name="Text Box 9"/>
          <p:cNvSpPr txBox="1">
            <a:spLocks noChangeArrowheads="1"/>
          </p:cNvSpPr>
          <p:nvPr/>
        </p:nvSpPr>
        <p:spPr bwMode="auto">
          <a:xfrm>
            <a:off x="2895600" y="502920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a:solidFill>
                  <a:srgbClr val="FF0000"/>
                </a:solidFill>
                <a:latin typeface="Arial Black" pitchFamily="34" charset="0"/>
                <a:cs typeface="Times New Roman" pitchFamily="18" charset="0"/>
              </a:rPr>
              <a:t> Units insulin required</a:t>
            </a:r>
            <a:r>
              <a:rPr lang="en-US" altLang="en-US" sz="1200">
                <a:solidFill>
                  <a:srgbClr val="FF0000"/>
                </a:solidFill>
                <a:cs typeface="Times New Roman" pitchFamily="18" charset="0"/>
              </a:rPr>
              <a:t> </a:t>
            </a:r>
          </a:p>
          <a:p>
            <a:pPr eaLnBrk="1" hangingPunct="1"/>
            <a:endParaRPr lang="en-US" altLang="en-US">
              <a:solidFill>
                <a:srgbClr val="FF0000"/>
              </a:solidFill>
            </a:endParaRPr>
          </a:p>
        </p:txBody>
      </p:sp>
      <p:sp>
        <p:nvSpPr>
          <p:cNvPr id="52231" name="Rectangle 10"/>
          <p:cNvSpPr>
            <a:spLocks noChangeArrowheads="1"/>
          </p:cNvSpPr>
          <p:nvPr/>
        </p:nvSpPr>
        <p:spPr bwMode="auto">
          <a:xfrm>
            <a:off x="0" y="2811463"/>
            <a:ext cx="914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3000"/>
          </a:p>
        </p:txBody>
      </p:sp>
      <p:sp>
        <p:nvSpPr>
          <p:cNvPr id="243723" name="Rectangle 11"/>
          <p:cNvSpPr>
            <a:spLocks noChangeArrowheads="1"/>
          </p:cNvSpPr>
          <p:nvPr/>
        </p:nvSpPr>
        <p:spPr bwMode="auto">
          <a:xfrm>
            <a:off x="250825" y="4908550"/>
            <a:ext cx="2819400" cy="400050"/>
          </a:xfrm>
          <a:prstGeom prst="rect">
            <a:avLst/>
          </a:prstGeom>
          <a:noFill/>
          <a:ln w="9525">
            <a:noFill/>
            <a:miter lim="800000"/>
            <a:headEnd/>
            <a:tailEnd/>
          </a:ln>
          <a:effectLst/>
        </p:spPr>
        <p:txBody>
          <a:bodyPr>
            <a:spAutoFit/>
          </a:bodyPr>
          <a:lstStyle/>
          <a:p>
            <a:pPr>
              <a:defRPr/>
            </a:pPr>
            <a:r>
              <a:rPr lang="en-US" sz="2000" dirty="0">
                <a:solidFill>
                  <a:srgbClr val="FF0000"/>
                </a:solidFill>
                <a:latin typeface="Arial Black" pitchFamily="34" charset="0"/>
                <a:cs typeface="Times New Roman" charset="0"/>
              </a:rPr>
              <a:t>RBS in mg/dl</a:t>
            </a:r>
            <a:r>
              <a:rPr lang="en-US" sz="1050" dirty="0">
                <a:solidFill>
                  <a:srgbClr val="FF0000"/>
                </a:solidFill>
              </a:rPr>
              <a:t>	 </a:t>
            </a:r>
            <a:endParaRPr lang="en-US" sz="1200" dirty="0">
              <a:solidFill>
                <a:srgbClr val="FF0000"/>
              </a:solidFill>
            </a:endParaRPr>
          </a:p>
        </p:txBody>
      </p:sp>
      <p:sp>
        <p:nvSpPr>
          <p:cNvPr id="2" name="Title 1"/>
          <p:cNvSpPr>
            <a:spLocks noGrp="1"/>
          </p:cNvSpPr>
          <p:nvPr>
            <p:ph type="title"/>
          </p:nvPr>
        </p:nvSpPr>
        <p:spPr/>
        <p:txBody>
          <a:bodyPr/>
          <a:lstStyle/>
          <a:p>
            <a:pPr>
              <a:defRPr/>
            </a:pPr>
            <a:r>
              <a:rPr lang="en-GB" dirty="0" smtClean="0"/>
              <a:t>Side effect:</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1026"/>
          <p:cNvSpPr>
            <a:spLocks noChangeArrowheads="1"/>
          </p:cNvSpPr>
          <p:nvPr/>
        </p:nvSpPr>
        <p:spPr bwMode="auto">
          <a:xfrm>
            <a:off x="96838" y="1905000"/>
            <a:ext cx="8656637"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a:latin typeface="Arial Black" pitchFamily="34" charset="0"/>
                <a:cs typeface="Times New Roman" pitchFamily="18" charset="0"/>
              </a:rPr>
              <a:t>	</a:t>
            </a:r>
          </a:p>
          <a:p>
            <a:endParaRPr lang="en-US" altLang="en-US" sz="2800">
              <a:latin typeface="Arial Black" pitchFamily="34" charset="0"/>
              <a:cs typeface="Times New Roman" pitchFamily="18" charset="0"/>
            </a:endParaRPr>
          </a:p>
          <a:p>
            <a:r>
              <a:rPr lang="en-US" altLang="en-US" sz="2800">
                <a:latin typeface="Arial Black" pitchFamily="34" charset="0"/>
                <a:cs typeface="Times New Roman" pitchFamily="18" charset="0"/>
              </a:rPr>
              <a:t>Pts. requiring increasing doses of a sulphonylureas or biguanide either alone or in combination with each other or a thiozolidinediones the introduction of a single dose of an intermediate acting insulin administered at bed time</a:t>
            </a:r>
            <a:r>
              <a:rPr lang="en-US" altLang="en-US" sz="2000"/>
              <a:t> </a:t>
            </a:r>
            <a:endParaRPr lang="en-US" altLang="en-US" sz="2800"/>
          </a:p>
        </p:txBody>
      </p:sp>
      <p:sp>
        <p:nvSpPr>
          <p:cNvPr id="2" name="Title 1"/>
          <p:cNvSpPr>
            <a:spLocks noGrp="1"/>
          </p:cNvSpPr>
          <p:nvPr>
            <p:ph type="title"/>
          </p:nvPr>
        </p:nvSpPr>
        <p:spPr/>
        <p:txBody>
          <a:bodyPr>
            <a:normAutofit fontScale="90000"/>
          </a:bodyPr>
          <a:lstStyle/>
          <a:p>
            <a:pPr>
              <a:defRPr/>
            </a:pPr>
            <a:r>
              <a:rPr lang="en-GB" dirty="0" smtClean="0"/>
              <a:t>Combination oral hypoglycaemic drug &amp; insulin: </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Therapy</a:t>
            </a:r>
            <a:br>
              <a:rPr lang="en-US" sz="4000" dirty="0" smtClean="0"/>
            </a:br>
            <a:r>
              <a:rPr lang="en-US" sz="4000" dirty="0" smtClean="0"/>
              <a:t>for Type 2 Diabetes (1)</a:t>
            </a:r>
          </a:p>
        </p:txBody>
      </p:sp>
      <p:pic>
        <p:nvPicPr>
          <p:cNvPr id="5427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a:t>
            </a:r>
          </a:p>
        </p:txBody>
      </p:sp>
      <p:sp>
        <p:nvSpPr>
          <p:cNvPr id="54277" name="Content Placeholder 2"/>
          <p:cNvSpPr>
            <a:spLocks noGrp="1"/>
          </p:cNvSpPr>
          <p:nvPr>
            <p:ph idx="1"/>
          </p:nvPr>
        </p:nvSpPr>
        <p:spPr>
          <a:xfrm>
            <a:off x="457200" y="1676400"/>
            <a:ext cx="8458200" cy="4648200"/>
          </a:xfrm>
        </p:spPr>
        <p:txBody>
          <a:bodyPr/>
          <a:lstStyle/>
          <a:p>
            <a:pPr>
              <a:lnSpc>
                <a:spcPct val="150000"/>
              </a:lnSpc>
            </a:pPr>
            <a:r>
              <a:rPr lang="en-US" altLang="en-US" sz="2800" b="1" smtClean="0"/>
              <a:t>Metformin, if not contraindicated and if tolerated, is the preferred initial pharmacological agent for type 2 diabetes </a:t>
            </a:r>
          </a:p>
          <a:p>
            <a:pPr>
              <a:lnSpc>
                <a:spcPct val="150000"/>
              </a:lnSpc>
            </a:pPr>
            <a:r>
              <a:rPr lang="en-US" altLang="en-US" sz="2800" b="1" smtClean="0"/>
              <a:t>In newly diagnosed type 2 diabetic patients with markedly symptomatic and/or elevated blood glucose levels or A1C, consider insulin therapy, with or without additional agents, from the outset</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Therapy</a:t>
            </a:r>
            <a:br>
              <a:rPr lang="en-US" sz="4000" dirty="0" smtClean="0"/>
            </a:br>
            <a:r>
              <a:rPr lang="en-US" sz="4000" dirty="0" smtClean="0"/>
              <a:t>for Type 2 Diabetes (2)</a:t>
            </a:r>
          </a:p>
        </p:txBody>
      </p:sp>
      <p:pic>
        <p:nvPicPr>
          <p:cNvPr id="5529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a:t>
            </a:r>
          </a:p>
        </p:txBody>
      </p:sp>
      <p:sp>
        <p:nvSpPr>
          <p:cNvPr id="55301" name="Content Placeholder 2"/>
          <p:cNvSpPr>
            <a:spLocks noGrp="1"/>
          </p:cNvSpPr>
          <p:nvPr>
            <p:ph idx="1"/>
          </p:nvPr>
        </p:nvSpPr>
        <p:spPr>
          <a:xfrm>
            <a:off x="457200" y="1905000"/>
            <a:ext cx="8458200" cy="2819400"/>
          </a:xfrm>
        </p:spPr>
        <p:txBody>
          <a:bodyPr/>
          <a:lstStyle/>
          <a:p>
            <a:pPr>
              <a:lnSpc>
                <a:spcPct val="150000"/>
              </a:lnSpc>
            </a:pPr>
            <a:r>
              <a:rPr lang="en-US" altLang="en-US" sz="2800" b="1" smtClean="0"/>
              <a:t>If noninsulin monotherapy at maximal tolerated dose does not achieve or maintain the A1C target over 3 months, add a second oral agent, a GLP-1 receptor agonist, or insulin</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Therapy</a:t>
            </a:r>
            <a:br>
              <a:rPr lang="en-US" sz="4000" dirty="0" smtClean="0"/>
            </a:br>
            <a:r>
              <a:rPr lang="en-US" sz="4000" dirty="0" smtClean="0"/>
              <a:t>for Type 2 Diabetes (3)</a:t>
            </a:r>
          </a:p>
        </p:txBody>
      </p:sp>
      <p:pic>
        <p:nvPicPr>
          <p:cNvPr id="5632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a:t>
            </a:r>
          </a:p>
        </p:txBody>
      </p:sp>
      <p:sp>
        <p:nvSpPr>
          <p:cNvPr id="56325" name="Content Placeholder 2"/>
          <p:cNvSpPr>
            <a:spLocks noGrp="1"/>
          </p:cNvSpPr>
          <p:nvPr>
            <p:ph idx="1"/>
          </p:nvPr>
        </p:nvSpPr>
        <p:spPr>
          <a:xfrm>
            <a:off x="457200" y="1828800"/>
            <a:ext cx="8458200" cy="4343400"/>
          </a:xfrm>
        </p:spPr>
        <p:txBody>
          <a:bodyPr/>
          <a:lstStyle/>
          <a:p>
            <a:pPr>
              <a:lnSpc>
                <a:spcPct val="150000"/>
              </a:lnSpc>
            </a:pPr>
            <a:r>
              <a:rPr lang="en-US" altLang="en-US" sz="2400" b="1" smtClean="0"/>
              <a:t>A patient-centered approach should be used to guide choice of pharmacological agents</a:t>
            </a:r>
          </a:p>
          <a:p>
            <a:pPr lvl="1">
              <a:lnSpc>
                <a:spcPct val="150000"/>
              </a:lnSpc>
            </a:pPr>
            <a:r>
              <a:rPr lang="en-US" altLang="en-US" sz="2000" b="1" smtClean="0"/>
              <a:t>Considerations include efficacy, cost, potential side effects, effects on weight, comorbidities, hypoglycemia risk, and patient preferences E</a:t>
            </a:r>
          </a:p>
          <a:p>
            <a:pPr>
              <a:lnSpc>
                <a:spcPct val="150000"/>
              </a:lnSpc>
            </a:pPr>
            <a:r>
              <a:rPr lang="en-US" altLang="en-US" sz="2400" b="1" smtClean="0"/>
              <a:t>Due to the progressive nature of type 2 diabetes, insulin therapy is eventually indicated for many patients with type 2 diabetes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8077200" cy="1252728"/>
          </a:xfrm>
        </p:spPr>
        <p:txBody>
          <a:bodyPr/>
          <a:lstStyle/>
          <a:p>
            <a:pPr>
              <a:defRPr/>
            </a:pPr>
            <a:r>
              <a:rPr lang="en-US" sz="4000" u="sng" dirty="0" smtClean="0">
                <a:solidFill>
                  <a:schemeClr val="accent1">
                    <a:satMod val="150000"/>
                  </a:schemeClr>
                </a:solidFill>
              </a:rPr>
              <a:t>Contents</a:t>
            </a:r>
            <a:endParaRPr lang="en-US" sz="4000" dirty="0"/>
          </a:p>
        </p:txBody>
      </p:sp>
      <p:sp>
        <p:nvSpPr>
          <p:cNvPr id="12291" name="Content Placeholder 2"/>
          <p:cNvSpPr>
            <a:spLocks noGrp="1"/>
          </p:cNvSpPr>
          <p:nvPr>
            <p:ph idx="1"/>
          </p:nvPr>
        </p:nvSpPr>
        <p:spPr>
          <a:xfrm>
            <a:off x="533400" y="1765300"/>
            <a:ext cx="8077200" cy="4330700"/>
          </a:xfrm>
        </p:spPr>
        <p:txBody>
          <a:bodyPr/>
          <a:lstStyle/>
          <a:p>
            <a:pPr eaLnBrk="1" hangingPunct="1">
              <a:lnSpc>
                <a:spcPct val="150000"/>
              </a:lnSpc>
            </a:pPr>
            <a:r>
              <a:rPr lang="en-US" altLang="en-US" sz="2800" b="1" dirty="0" smtClean="0"/>
              <a:t>Global Prevalence of Diabetes</a:t>
            </a:r>
          </a:p>
          <a:p>
            <a:pPr eaLnBrk="1" hangingPunct="1">
              <a:lnSpc>
                <a:spcPct val="150000"/>
              </a:lnSpc>
            </a:pPr>
            <a:r>
              <a:rPr lang="en-US" altLang="en-US" sz="2800" b="1" dirty="0" smtClean="0"/>
              <a:t>Management </a:t>
            </a:r>
            <a:r>
              <a:rPr lang="en-US" altLang="en-US" sz="2800" b="1" dirty="0" smtClean="0"/>
              <a:t>of Type 2 Diabetes</a:t>
            </a:r>
          </a:p>
          <a:p>
            <a:pPr lvl="1" eaLnBrk="1" hangingPunct="1">
              <a:lnSpc>
                <a:spcPct val="150000"/>
              </a:lnSpc>
            </a:pPr>
            <a:r>
              <a:rPr lang="en-US" altLang="en-US" b="1" dirty="0" smtClean="0"/>
              <a:t>Glycemic recommendations </a:t>
            </a:r>
          </a:p>
          <a:p>
            <a:pPr lvl="1" eaLnBrk="1" hangingPunct="1">
              <a:lnSpc>
                <a:spcPct val="150000"/>
              </a:lnSpc>
            </a:pPr>
            <a:r>
              <a:rPr lang="en-US" altLang="en-US" b="1" dirty="0" smtClean="0"/>
              <a:t>Anti-hyperglycemic therapy</a:t>
            </a:r>
          </a:p>
          <a:p>
            <a:pPr eaLnBrk="1" hangingPunct="1">
              <a:lnSpc>
                <a:spcPct val="150000"/>
              </a:lnSpc>
            </a:pPr>
            <a:r>
              <a:rPr lang="en-US" altLang="en-US" sz="2800" b="1" dirty="0" smtClean="0"/>
              <a:t>Diabetic Complications</a:t>
            </a:r>
          </a:p>
          <a:p>
            <a:pPr lvl="1" eaLnBrk="1" hangingPunct="1">
              <a:lnSpc>
                <a:spcPct val="150000"/>
              </a:lnSpc>
            </a:pPr>
            <a:r>
              <a:rPr lang="en-US" altLang="en-US" b="1" dirty="0" smtClean="0"/>
              <a:t>Prevention </a:t>
            </a:r>
            <a:r>
              <a:rPr lang="en-US" altLang="en-US" b="1" dirty="0" smtClean="0"/>
              <a:t>&amp; management of </a:t>
            </a:r>
            <a:r>
              <a:rPr lang="en-US" altLang="en-US" b="1" dirty="0" smtClean="0"/>
              <a:t>complications</a:t>
            </a:r>
            <a:endParaRPr lang="en-US" altLang="en-US" b="1" dirty="0" smtClean="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err="1" smtClean="0"/>
              <a:t>Antihyperglycemic</a:t>
            </a:r>
            <a:r>
              <a:rPr lang="en-US" sz="4000" dirty="0" smtClean="0"/>
              <a:t> Therapy in</a:t>
            </a:r>
            <a:br>
              <a:rPr lang="en-US" sz="4000" dirty="0" smtClean="0"/>
            </a:br>
            <a:r>
              <a:rPr lang="en-US" sz="4000" dirty="0" smtClean="0"/>
              <a:t>Type 2 Diabetes</a:t>
            </a:r>
          </a:p>
        </p:txBody>
      </p:sp>
      <p:pic>
        <p:nvPicPr>
          <p:cNvPr id="5734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 Figure 2; adapted with permission from Inzucchi SE, et al. Diabetes Care 2012;35:1364–1369</a:t>
            </a:r>
          </a:p>
        </p:txBody>
      </p:sp>
      <p:pic>
        <p:nvPicPr>
          <p:cNvPr id="57349" name="Content Placeholder 3" descr="2014 Figure 2.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143000" y="1508125"/>
            <a:ext cx="6629400" cy="5208588"/>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err="1" smtClean="0"/>
              <a:t>Antihyperglycemic</a:t>
            </a:r>
            <a:r>
              <a:rPr lang="en-US" sz="4000" dirty="0" smtClean="0"/>
              <a:t> Therapy in</a:t>
            </a:r>
            <a:br>
              <a:rPr lang="en-US" sz="4000" dirty="0" smtClean="0"/>
            </a:br>
            <a:r>
              <a:rPr lang="en-US" sz="4000" dirty="0" smtClean="0"/>
              <a:t>Type 2 Diabetes</a:t>
            </a:r>
          </a:p>
        </p:txBody>
      </p:sp>
      <p:pic>
        <p:nvPicPr>
          <p:cNvPr id="5837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 Figure 2; adapted with permission from Inzucchi SE, et al. Diabetes Care 2012;35:1364–1369</a:t>
            </a:r>
          </a:p>
        </p:txBody>
      </p:sp>
      <p:pic>
        <p:nvPicPr>
          <p:cNvPr id="58373" name="Content Placeholder 3" descr="2014 Figure 2.png"/>
          <p:cNvPicPr>
            <a:picLocks noGrp="1" noChangeAspect="1"/>
          </p:cNvPicPr>
          <p:nvPr>
            <p:ph idx="1"/>
          </p:nvPr>
        </p:nvPicPr>
        <p:blipFill>
          <a:blip r:embed="rId4">
            <a:extLst>
              <a:ext uri="{28A0092B-C50C-407E-A947-70E740481C1C}">
                <a14:useLocalDpi xmlns:a14="http://schemas.microsoft.com/office/drawing/2010/main" val="0"/>
              </a:ext>
            </a:extLst>
          </a:blip>
          <a:srcRect b="74426"/>
          <a:stretch>
            <a:fillRect/>
          </a:stretch>
        </p:blipFill>
        <p:spPr>
          <a:xfrm>
            <a:off x="6350" y="1524000"/>
            <a:ext cx="9137650" cy="4953000"/>
          </a:xfrm>
        </p:spPr>
      </p:pic>
      <p:cxnSp>
        <p:nvCxnSpPr>
          <p:cNvPr id="4" name="Straight Arrow Connector 3"/>
          <p:cNvCxnSpPr/>
          <p:nvPr/>
        </p:nvCxnSpPr>
        <p:spPr>
          <a:xfrm>
            <a:off x="152400" y="3124200"/>
            <a:ext cx="0" cy="3276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err="1" smtClean="0"/>
              <a:t>Antihyperglycemic</a:t>
            </a:r>
            <a:r>
              <a:rPr lang="en-US" sz="4000" dirty="0" smtClean="0"/>
              <a:t> Therapy in</a:t>
            </a:r>
            <a:br>
              <a:rPr lang="en-US" sz="4000" dirty="0" smtClean="0"/>
            </a:br>
            <a:r>
              <a:rPr lang="en-US" sz="4000" dirty="0" smtClean="0"/>
              <a:t>Type 2 Diabetes</a:t>
            </a:r>
          </a:p>
        </p:txBody>
      </p:sp>
      <p:pic>
        <p:nvPicPr>
          <p:cNvPr id="5939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 Figure 2; adapted with permission from Inzucchi SE, et al. Diabetes Care 2012;35:1364–1369</a:t>
            </a:r>
          </a:p>
        </p:txBody>
      </p:sp>
      <p:pic>
        <p:nvPicPr>
          <p:cNvPr id="59397" name="Content Placeholder 3" descr="2014 Figure 2.png"/>
          <p:cNvPicPr>
            <a:picLocks noGrp="1" noChangeAspect="1"/>
          </p:cNvPicPr>
          <p:nvPr>
            <p:ph idx="1"/>
          </p:nvPr>
        </p:nvPicPr>
        <p:blipFill>
          <a:blip r:embed="rId4">
            <a:extLst>
              <a:ext uri="{28A0092B-C50C-407E-A947-70E740481C1C}">
                <a14:useLocalDpi xmlns:a14="http://schemas.microsoft.com/office/drawing/2010/main" val="0"/>
              </a:ext>
            </a:extLst>
          </a:blip>
          <a:srcRect t="24776" b="48625"/>
          <a:stretch>
            <a:fillRect/>
          </a:stretch>
        </p:blipFill>
        <p:spPr>
          <a:xfrm>
            <a:off x="0" y="1524000"/>
            <a:ext cx="9144000" cy="5118100"/>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err="1" smtClean="0"/>
              <a:t>Antihyperglycemic</a:t>
            </a:r>
            <a:r>
              <a:rPr lang="en-US" sz="4000" dirty="0" smtClean="0"/>
              <a:t> Therapy in</a:t>
            </a:r>
            <a:br>
              <a:rPr lang="en-US" sz="4000" dirty="0" smtClean="0"/>
            </a:br>
            <a:r>
              <a:rPr lang="en-US" sz="4000" dirty="0" smtClean="0"/>
              <a:t>Type 2 Diabetes</a:t>
            </a:r>
          </a:p>
        </p:txBody>
      </p:sp>
      <p:pic>
        <p:nvPicPr>
          <p:cNvPr id="6041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 Figure 2; adapted with permission from Inzucchi SE, et al. Diabetes Care 2012;35:1364–1369</a:t>
            </a:r>
          </a:p>
        </p:txBody>
      </p:sp>
      <p:pic>
        <p:nvPicPr>
          <p:cNvPr id="60421" name="Content Placeholder 3" descr="2014 Figure 2.png"/>
          <p:cNvPicPr>
            <a:picLocks noGrp="1" noChangeAspect="1"/>
          </p:cNvPicPr>
          <p:nvPr>
            <p:ph idx="1"/>
          </p:nvPr>
        </p:nvPicPr>
        <p:blipFill>
          <a:blip r:embed="rId4">
            <a:extLst>
              <a:ext uri="{28A0092B-C50C-407E-A947-70E740481C1C}">
                <a14:useLocalDpi xmlns:a14="http://schemas.microsoft.com/office/drawing/2010/main" val="0"/>
              </a:ext>
            </a:extLst>
          </a:blip>
          <a:srcRect t="50470" b="16547"/>
          <a:stretch>
            <a:fillRect/>
          </a:stretch>
        </p:blipFill>
        <p:spPr>
          <a:xfrm>
            <a:off x="0" y="1524000"/>
            <a:ext cx="9144000" cy="5029200"/>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err="1" smtClean="0"/>
              <a:t>Antihyperglycemic</a:t>
            </a:r>
            <a:r>
              <a:rPr lang="en-US" sz="4000" dirty="0" smtClean="0"/>
              <a:t> Therapy in</a:t>
            </a:r>
            <a:br>
              <a:rPr lang="en-US" sz="4000" dirty="0" smtClean="0"/>
            </a:br>
            <a:r>
              <a:rPr lang="en-US" sz="4000" dirty="0" smtClean="0"/>
              <a:t>Type 2 Diabetes</a:t>
            </a:r>
          </a:p>
        </p:txBody>
      </p:sp>
      <p:pic>
        <p:nvPicPr>
          <p:cNvPr id="6144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1):S27. Figure 2; adapted with permission from Inzucchi SE, et al. Diabetes Care 2012;35:1364–1369</a:t>
            </a:r>
          </a:p>
        </p:txBody>
      </p:sp>
      <p:pic>
        <p:nvPicPr>
          <p:cNvPr id="61445" name="Content Placeholder 3" descr="2014 Figure 2.png"/>
          <p:cNvPicPr>
            <a:picLocks noGrp="1" noChangeAspect="1"/>
          </p:cNvPicPr>
          <p:nvPr>
            <p:ph idx="1"/>
          </p:nvPr>
        </p:nvPicPr>
        <p:blipFill>
          <a:blip r:embed="rId4">
            <a:extLst>
              <a:ext uri="{28A0092B-C50C-407E-A947-70E740481C1C}">
                <a14:useLocalDpi xmlns:a14="http://schemas.microsoft.com/office/drawing/2010/main" val="0"/>
              </a:ext>
            </a:extLst>
          </a:blip>
          <a:srcRect t="82710"/>
          <a:stretch>
            <a:fillRect/>
          </a:stretch>
        </p:blipFill>
        <p:spPr>
          <a:xfrm>
            <a:off x="0" y="2286000"/>
            <a:ext cx="9144000" cy="3463925"/>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Physical Activity</a:t>
            </a:r>
          </a:p>
        </p:txBody>
      </p:sp>
      <p:pic>
        <p:nvPicPr>
          <p:cNvPr id="6246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1):S31</a:t>
            </a:r>
          </a:p>
        </p:txBody>
      </p:sp>
      <p:sp>
        <p:nvSpPr>
          <p:cNvPr id="62469" name="Content Placeholder 2"/>
          <p:cNvSpPr>
            <a:spLocks noGrp="1"/>
          </p:cNvSpPr>
          <p:nvPr>
            <p:ph idx="1"/>
          </p:nvPr>
        </p:nvSpPr>
        <p:spPr>
          <a:xfrm>
            <a:off x="457200" y="1600200"/>
            <a:ext cx="8686800" cy="4953000"/>
          </a:xfrm>
        </p:spPr>
        <p:txBody>
          <a:bodyPr/>
          <a:lstStyle/>
          <a:p>
            <a:pPr>
              <a:lnSpc>
                <a:spcPct val="150000"/>
              </a:lnSpc>
            </a:pPr>
            <a:r>
              <a:rPr lang="en-US" altLang="en-US" sz="2400" b="1" smtClean="0"/>
              <a:t>Children with diabetes/prediabetes: engage in at least 60 min/day physical activity </a:t>
            </a:r>
          </a:p>
          <a:p>
            <a:pPr>
              <a:lnSpc>
                <a:spcPct val="150000"/>
              </a:lnSpc>
            </a:pPr>
            <a:r>
              <a:rPr lang="en-US" altLang="en-US" sz="2400" b="1" smtClean="0"/>
              <a:t>Adults with diabetes: at least 150 min/wk of moderate-intensity aerobic activity (50–70% of maximum heart rate), over at least 3 days/wk with no more than 2 consecutive days without exercise </a:t>
            </a:r>
          </a:p>
          <a:p>
            <a:pPr>
              <a:lnSpc>
                <a:spcPct val="150000"/>
              </a:lnSpc>
            </a:pPr>
            <a:r>
              <a:rPr lang="en-US" altLang="en-US" sz="2400" b="1" smtClean="0"/>
              <a:t>If not contraindicated, adults with type 2 diabetes should perform resistance training at least twice weekly</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Hypoglycemia (1)</a:t>
            </a:r>
          </a:p>
        </p:txBody>
      </p:sp>
      <p:pic>
        <p:nvPicPr>
          <p:cNvPr id="6349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1):S33</a:t>
            </a:r>
          </a:p>
        </p:txBody>
      </p:sp>
      <p:sp>
        <p:nvSpPr>
          <p:cNvPr id="63493" name="Content Placeholder 2"/>
          <p:cNvSpPr>
            <a:spLocks noGrp="1"/>
          </p:cNvSpPr>
          <p:nvPr>
            <p:ph idx="1"/>
          </p:nvPr>
        </p:nvSpPr>
        <p:spPr>
          <a:xfrm>
            <a:off x="457200" y="1600200"/>
            <a:ext cx="8686800" cy="4572000"/>
          </a:xfrm>
        </p:spPr>
        <p:txBody>
          <a:bodyPr/>
          <a:lstStyle/>
          <a:p>
            <a:pPr>
              <a:lnSpc>
                <a:spcPct val="150000"/>
              </a:lnSpc>
            </a:pPr>
            <a:r>
              <a:rPr lang="en-US" altLang="en-US" sz="2400" b="1" smtClean="0"/>
              <a:t>Individuals at risk for hypoglycemia should be asked about symptomatic and asymptomatic hypoglycemia at each encounter </a:t>
            </a:r>
          </a:p>
          <a:p>
            <a:pPr>
              <a:lnSpc>
                <a:spcPct val="150000"/>
              </a:lnSpc>
            </a:pPr>
            <a:r>
              <a:rPr lang="en-US" altLang="en-US" sz="2400" b="1" smtClean="0"/>
              <a:t>Glucose (15–20 g) preferred treatment for conscious individual with hypoglycemia </a:t>
            </a:r>
          </a:p>
          <a:p>
            <a:pPr>
              <a:lnSpc>
                <a:spcPct val="150000"/>
              </a:lnSpc>
            </a:pPr>
            <a:r>
              <a:rPr lang="en-US" altLang="en-US" sz="2400" b="1" smtClean="0"/>
              <a:t>Glucagon should be prescribed for all individuals at significant risk of severe hypoglycemia and caregivers/family members instructed in administration</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Hypoglycemia (2)</a:t>
            </a:r>
          </a:p>
        </p:txBody>
      </p:sp>
      <p:pic>
        <p:nvPicPr>
          <p:cNvPr id="6451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1):S33</a:t>
            </a:r>
          </a:p>
        </p:txBody>
      </p:sp>
      <p:sp>
        <p:nvSpPr>
          <p:cNvPr id="64517" name="Content Placeholder 2"/>
          <p:cNvSpPr>
            <a:spLocks noGrp="1"/>
          </p:cNvSpPr>
          <p:nvPr>
            <p:ph idx="1"/>
          </p:nvPr>
        </p:nvSpPr>
        <p:spPr>
          <a:xfrm>
            <a:off x="457200" y="1600200"/>
            <a:ext cx="8305800" cy="4572000"/>
          </a:xfrm>
        </p:spPr>
        <p:txBody>
          <a:bodyPr/>
          <a:lstStyle/>
          <a:p>
            <a:pPr>
              <a:lnSpc>
                <a:spcPct val="150000"/>
              </a:lnSpc>
            </a:pPr>
            <a:r>
              <a:rPr lang="en-US" altLang="en-US" sz="2400" b="1" smtClean="0"/>
              <a:t>Hypoglycemia unawareness or one or more episodes of severe hypoglycemia should trigger re-evaluation of the treatment regimen</a:t>
            </a:r>
          </a:p>
          <a:p>
            <a:pPr>
              <a:lnSpc>
                <a:spcPct val="150000"/>
              </a:lnSpc>
            </a:pPr>
            <a:r>
              <a:rPr lang="en-US" altLang="en-US" sz="2400" b="1" smtClean="0"/>
              <a:t>Insulin-treated patients with hypoglycemia unawareness or an episode of severe hypoglycemia</a:t>
            </a:r>
          </a:p>
          <a:p>
            <a:pPr lvl="1">
              <a:lnSpc>
                <a:spcPct val="150000"/>
              </a:lnSpc>
            </a:pPr>
            <a:r>
              <a:rPr lang="en-US" altLang="en-US" sz="2000" b="1" smtClean="0"/>
              <a:t>Advised to raise glycemic targets to strictly avoid further hypoglycemia for at least several weeks, to partially reverse hypoglycemia unawareness, and to reduce risk of future episodes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Hypoglycemia (3)</a:t>
            </a:r>
          </a:p>
        </p:txBody>
      </p:sp>
      <p:pic>
        <p:nvPicPr>
          <p:cNvPr id="6553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en-US" sz="800">
                <a:latin typeface="Verdana" pitchFamily="34" charset="0"/>
              </a:rPr>
              <a:t>ADA. V. Diabetes Care. Diabetes Care 2014;37(suppl 1):S33</a:t>
            </a:r>
          </a:p>
        </p:txBody>
      </p:sp>
      <p:sp>
        <p:nvSpPr>
          <p:cNvPr id="65541" name="Content Placeholder 2"/>
          <p:cNvSpPr>
            <a:spLocks noGrp="1"/>
          </p:cNvSpPr>
          <p:nvPr>
            <p:ph idx="1"/>
          </p:nvPr>
        </p:nvSpPr>
        <p:spPr>
          <a:xfrm>
            <a:off x="457200" y="1600200"/>
            <a:ext cx="8305800" cy="2438400"/>
          </a:xfrm>
        </p:spPr>
        <p:txBody>
          <a:bodyPr/>
          <a:lstStyle/>
          <a:p>
            <a:pPr>
              <a:lnSpc>
                <a:spcPct val="150000"/>
              </a:lnSpc>
            </a:pPr>
            <a:r>
              <a:rPr lang="en-US" altLang="en-US" sz="2400" b="1" smtClean="0"/>
              <a:t>Ongoing assessment of cognitive function is suggested with increased vigilance for  hypoglycemia by the clinician, patient, and caregivers if low cognition and/or declining cognition is found</a:t>
            </a:r>
            <a:endParaRPr lang="en-US" altLang="en-US" sz="2000" b="1" smtClean="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0225"/>
            <a:ext cx="9144000" cy="798576"/>
          </a:xfrm>
        </p:spPr>
        <p:txBody>
          <a:bodyPr/>
          <a:lstStyle/>
          <a:p>
            <a:pPr algn="ctr" eaLnBrk="1" fontAlgn="auto" hangingPunct="1">
              <a:spcAft>
                <a:spcPts val="0"/>
              </a:spcAft>
              <a:defRPr/>
            </a:pPr>
            <a:r>
              <a:rPr lang="en-US" sz="4000" dirty="0" smtClean="0">
                <a:solidFill>
                  <a:schemeClr val="accent1">
                    <a:satMod val="150000"/>
                  </a:schemeClr>
                </a:solidFill>
              </a:rPr>
              <a:t>Diabetic Complications</a:t>
            </a:r>
          </a:p>
        </p:txBody>
      </p:sp>
    </p:spTree>
    <p:extLst>
      <p:ext uri="{BB962C8B-B14F-4D97-AF65-F5344CB8AC3E}">
        <p14:creationId xmlns:p14="http://schemas.microsoft.com/office/powerpoint/2010/main" val="42002566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0225"/>
            <a:ext cx="9144000" cy="798576"/>
          </a:xfrm>
        </p:spPr>
        <p:txBody>
          <a:bodyPr/>
          <a:lstStyle/>
          <a:p>
            <a:pPr algn="ctr" eaLnBrk="1" fontAlgn="auto" hangingPunct="1">
              <a:spcAft>
                <a:spcPts val="0"/>
              </a:spcAft>
              <a:defRPr/>
            </a:pPr>
            <a:r>
              <a:rPr lang="en-US" sz="4000" dirty="0" smtClean="0">
                <a:solidFill>
                  <a:schemeClr val="accent1">
                    <a:satMod val="150000"/>
                  </a:schemeClr>
                </a:solidFill>
              </a:rPr>
              <a:t>Global Prevalence of Diabetes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Complications of Diabetes</a:t>
            </a:r>
            <a:endParaRPr lang="en-US" sz="4000" dirty="0"/>
          </a:p>
        </p:txBody>
      </p:sp>
      <p:sp>
        <p:nvSpPr>
          <p:cNvPr id="28675" name="Content Placeholder 2"/>
          <p:cNvSpPr>
            <a:spLocks noGrp="1"/>
          </p:cNvSpPr>
          <p:nvPr>
            <p:ph idx="1"/>
          </p:nvPr>
        </p:nvSpPr>
        <p:spPr>
          <a:xfrm>
            <a:off x="457200" y="1774825"/>
            <a:ext cx="8382000" cy="4625975"/>
          </a:xfrm>
        </p:spPr>
        <p:txBody>
          <a:bodyPr/>
          <a:lstStyle/>
          <a:p>
            <a:r>
              <a:rPr lang="en-US" altLang="en-US" sz="2800" b="1" smtClean="0"/>
              <a:t>People with diabetes are at risk of developing a number of life-threatening health problems</a:t>
            </a:r>
          </a:p>
          <a:p>
            <a:r>
              <a:rPr lang="en-US" altLang="en-US" sz="2800" b="1" smtClean="0"/>
              <a:t>Consistently high blood glucose levels can lead to serious diseases affecting heart, blood vessels, eyes, kidneys and nerves</a:t>
            </a:r>
          </a:p>
          <a:p>
            <a:r>
              <a:rPr lang="en-US" altLang="en-US" sz="2800" b="1" smtClean="0"/>
              <a:t>People with diabetes are also at increased risk of developing infections</a:t>
            </a:r>
          </a:p>
          <a:p>
            <a:r>
              <a:rPr lang="en-US" altLang="en-US" sz="2800" b="1" smtClean="0"/>
              <a:t>In almost all high-income countries, diabetes is a leading cause of cardiovascular disease, blindness, kidney failure, and lower-limb amputation</a:t>
            </a:r>
          </a:p>
        </p:txBody>
      </p:sp>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extLst>
      <p:ext uri="{BB962C8B-B14F-4D97-AF65-F5344CB8AC3E}">
        <p14:creationId xmlns:p14="http://schemas.microsoft.com/office/powerpoint/2010/main" val="144426525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Cardiovascular Disease</a:t>
            </a:r>
            <a:endParaRPr lang="en-US" sz="4000" dirty="0"/>
          </a:p>
        </p:txBody>
      </p:sp>
      <p:sp>
        <p:nvSpPr>
          <p:cNvPr id="29699" name="Content Placeholder 2"/>
          <p:cNvSpPr>
            <a:spLocks noGrp="1"/>
          </p:cNvSpPr>
          <p:nvPr>
            <p:ph idx="1"/>
          </p:nvPr>
        </p:nvSpPr>
        <p:spPr>
          <a:xfrm>
            <a:off x="457200" y="1619250"/>
            <a:ext cx="8382000" cy="4625975"/>
          </a:xfrm>
        </p:spPr>
        <p:txBody>
          <a:bodyPr/>
          <a:lstStyle/>
          <a:p>
            <a:pPr>
              <a:lnSpc>
                <a:spcPct val="150000"/>
              </a:lnSpc>
            </a:pPr>
            <a:r>
              <a:rPr lang="en-US" altLang="en-US" sz="2400" b="1" smtClean="0"/>
              <a:t>Cardiovascular disease is the most common cause of death and disability among people with diabetes.</a:t>
            </a:r>
          </a:p>
          <a:p>
            <a:pPr>
              <a:lnSpc>
                <a:spcPct val="150000"/>
              </a:lnSpc>
            </a:pPr>
            <a:r>
              <a:rPr lang="en-US" altLang="en-US" sz="2400" b="1" smtClean="0"/>
              <a:t>The cardiovascular diseases that accompany diabetes include angina, myocardial infarction, stroke, peripheral artery disease and congestive heart failure. </a:t>
            </a:r>
          </a:p>
          <a:p>
            <a:pPr>
              <a:lnSpc>
                <a:spcPct val="150000"/>
              </a:lnSpc>
            </a:pPr>
            <a:r>
              <a:rPr lang="en-US" altLang="en-US" sz="2400" b="1" smtClean="0"/>
              <a:t>In people with diabetes, high BP, high cholesterol, high blood glucose and other risk factors contribute to the increased risk of cardiovascular complications.</a:t>
            </a:r>
          </a:p>
        </p:txBody>
      </p:sp>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extLst>
      <p:ext uri="{BB962C8B-B14F-4D97-AF65-F5344CB8AC3E}">
        <p14:creationId xmlns:p14="http://schemas.microsoft.com/office/powerpoint/2010/main" val="95330936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Kidney Disease</a:t>
            </a:r>
            <a:endParaRPr lang="en-US" sz="4000" dirty="0"/>
          </a:p>
        </p:txBody>
      </p:sp>
      <p:sp>
        <p:nvSpPr>
          <p:cNvPr id="30723" name="Content Placeholder 2"/>
          <p:cNvSpPr>
            <a:spLocks noGrp="1"/>
          </p:cNvSpPr>
          <p:nvPr>
            <p:ph idx="1"/>
          </p:nvPr>
        </p:nvSpPr>
        <p:spPr>
          <a:xfrm>
            <a:off x="457200" y="1698625"/>
            <a:ext cx="8382000" cy="2873375"/>
          </a:xfrm>
        </p:spPr>
        <p:txBody>
          <a:bodyPr/>
          <a:lstStyle/>
          <a:p>
            <a:pPr>
              <a:lnSpc>
                <a:spcPct val="150000"/>
              </a:lnSpc>
            </a:pPr>
            <a:r>
              <a:rPr lang="en-US" altLang="en-US" sz="2400" b="1" smtClean="0"/>
              <a:t>Kidney Disease (nephropathy) is more common in people with diabetes than in people without diabetes</a:t>
            </a:r>
          </a:p>
          <a:p>
            <a:pPr>
              <a:lnSpc>
                <a:spcPct val="150000"/>
              </a:lnSpc>
            </a:pPr>
            <a:r>
              <a:rPr lang="en-US" altLang="en-US" sz="2400" b="1" smtClean="0"/>
              <a:t>Diabetes is one of the leading causes of CKD. </a:t>
            </a:r>
          </a:p>
          <a:p>
            <a:pPr>
              <a:lnSpc>
                <a:spcPct val="150000"/>
              </a:lnSpc>
            </a:pPr>
            <a:r>
              <a:rPr lang="en-US" altLang="en-US" sz="2400" b="1" smtClean="0"/>
              <a:t>Nephropathy is caused by damage to small blood vessels, which causes the kidneys to be less efficient or to fail.</a:t>
            </a:r>
          </a:p>
        </p:txBody>
      </p:sp>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extLst>
      <p:ext uri="{BB962C8B-B14F-4D97-AF65-F5344CB8AC3E}">
        <p14:creationId xmlns:p14="http://schemas.microsoft.com/office/powerpoint/2010/main" val="183536643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Eye Disease</a:t>
            </a:r>
            <a:endParaRPr lang="en-US" sz="4000" dirty="0"/>
          </a:p>
        </p:txBody>
      </p:sp>
      <p:sp>
        <p:nvSpPr>
          <p:cNvPr id="31747" name="Content Placeholder 2"/>
          <p:cNvSpPr>
            <a:spLocks noGrp="1"/>
          </p:cNvSpPr>
          <p:nvPr>
            <p:ph idx="1"/>
          </p:nvPr>
        </p:nvSpPr>
        <p:spPr>
          <a:xfrm>
            <a:off x="457200" y="1698625"/>
            <a:ext cx="8382000" cy="4549775"/>
          </a:xfrm>
        </p:spPr>
        <p:txBody>
          <a:bodyPr/>
          <a:lstStyle/>
          <a:p>
            <a:pPr>
              <a:lnSpc>
                <a:spcPct val="150000"/>
              </a:lnSpc>
            </a:pPr>
            <a:r>
              <a:rPr lang="en-US" altLang="en-US" sz="2400" b="1" smtClean="0"/>
              <a:t>Many people with diabetes develop retinopathy, which can damage vision or provoke blindness.</a:t>
            </a:r>
          </a:p>
          <a:p>
            <a:pPr>
              <a:lnSpc>
                <a:spcPct val="150000"/>
              </a:lnSpc>
            </a:pPr>
            <a:r>
              <a:rPr lang="en-US" altLang="en-US" sz="2400" b="1" smtClean="0"/>
              <a:t> Persistently high levels of blood glucose, together with high blood pressure and high cholesterol, are the main causes of retinopathy.</a:t>
            </a:r>
          </a:p>
          <a:p>
            <a:pPr>
              <a:lnSpc>
                <a:spcPct val="150000"/>
              </a:lnSpc>
            </a:pPr>
            <a:r>
              <a:rPr lang="en-US" altLang="en-US" sz="2400" b="1" smtClean="0"/>
              <a:t>The network of blood vessels that supply the retina can become blocked and damaged in retinopathy, leading to permanent loss of vision.</a:t>
            </a:r>
          </a:p>
        </p:txBody>
      </p:sp>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extLst>
      <p:ext uri="{BB962C8B-B14F-4D97-AF65-F5344CB8AC3E}">
        <p14:creationId xmlns:p14="http://schemas.microsoft.com/office/powerpoint/2010/main" val="276971385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Nerve Damage</a:t>
            </a:r>
            <a:endParaRPr lang="en-US" sz="4000" dirty="0"/>
          </a:p>
        </p:txBody>
      </p:sp>
      <p:sp>
        <p:nvSpPr>
          <p:cNvPr id="32771" name="Content Placeholder 2"/>
          <p:cNvSpPr>
            <a:spLocks noGrp="1"/>
          </p:cNvSpPr>
          <p:nvPr>
            <p:ph idx="1"/>
          </p:nvPr>
        </p:nvSpPr>
        <p:spPr>
          <a:xfrm>
            <a:off x="457200" y="1698625"/>
            <a:ext cx="8686800" cy="4702175"/>
          </a:xfrm>
        </p:spPr>
        <p:txBody>
          <a:bodyPr/>
          <a:lstStyle/>
          <a:p>
            <a:pPr>
              <a:lnSpc>
                <a:spcPct val="150000"/>
              </a:lnSpc>
            </a:pPr>
            <a:r>
              <a:rPr lang="en-US" altLang="en-US" sz="2400" b="1" smtClean="0"/>
              <a:t>High blood glucose &amp; high blood pressure in diabetes can provoke damage to nerves throughout the body-neuropathy.</a:t>
            </a:r>
          </a:p>
          <a:p>
            <a:pPr>
              <a:lnSpc>
                <a:spcPct val="150000"/>
              </a:lnSpc>
            </a:pPr>
            <a:r>
              <a:rPr lang="en-US" altLang="en-US" sz="2400" b="1" smtClean="0"/>
              <a:t>This damage can lead to problems with digestion &amp; urination, erectile dysfunction and a number of other functions.</a:t>
            </a:r>
          </a:p>
          <a:p>
            <a:pPr>
              <a:lnSpc>
                <a:spcPct val="150000"/>
              </a:lnSpc>
            </a:pPr>
            <a:r>
              <a:rPr lang="en-US" altLang="en-US" sz="2400" b="1" smtClean="0"/>
              <a:t>The most commonly affected areas are the extremities, particularly feet. Nerve damage in these areas is called peripheral neuropathy, and can lead to pain, tingling, and loss of feeling.</a:t>
            </a:r>
          </a:p>
        </p:txBody>
      </p:sp>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extLst>
      <p:ext uri="{BB962C8B-B14F-4D97-AF65-F5344CB8AC3E}">
        <p14:creationId xmlns:p14="http://schemas.microsoft.com/office/powerpoint/2010/main" val="116683345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Pregnancy Complications</a:t>
            </a:r>
            <a:endParaRPr lang="en-US" sz="4000" dirty="0"/>
          </a:p>
        </p:txBody>
      </p:sp>
      <p:sp>
        <p:nvSpPr>
          <p:cNvPr id="33795" name="Content Placeholder 2"/>
          <p:cNvSpPr>
            <a:spLocks noGrp="1"/>
          </p:cNvSpPr>
          <p:nvPr>
            <p:ph idx="1"/>
          </p:nvPr>
        </p:nvSpPr>
        <p:spPr>
          <a:xfrm>
            <a:off x="457200" y="1609725"/>
            <a:ext cx="8458200" cy="4702175"/>
          </a:xfrm>
        </p:spPr>
        <p:txBody>
          <a:bodyPr/>
          <a:lstStyle/>
          <a:p>
            <a:pPr>
              <a:lnSpc>
                <a:spcPct val="150000"/>
              </a:lnSpc>
            </a:pPr>
            <a:r>
              <a:rPr lang="en-US" altLang="en-US" sz="2400" b="1" smtClean="0"/>
              <a:t>Women with any type of diabetes during pregnancy risk a number of complications.</a:t>
            </a:r>
          </a:p>
          <a:p>
            <a:pPr>
              <a:lnSpc>
                <a:spcPct val="150000"/>
              </a:lnSpc>
            </a:pPr>
            <a:r>
              <a:rPr lang="en-US" altLang="en-US" sz="2400" b="1" smtClean="0"/>
              <a:t>These can lead to problems at delivery, injuries to the child and mother, and a sudden drop in blood glucose (hypo) in the child after birth.</a:t>
            </a:r>
          </a:p>
          <a:p>
            <a:pPr>
              <a:lnSpc>
                <a:spcPct val="150000"/>
              </a:lnSpc>
            </a:pPr>
            <a:r>
              <a:rPr lang="en-US" altLang="en-US" sz="2400" b="1" smtClean="0"/>
              <a:t>Children who are exposed for a long time to high blood glucose in the womb are at higher risk of developing type 2 diabetes later in life.</a:t>
            </a:r>
          </a:p>
        </p:txBody>
      </p:sp>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extLst>
      <p:ext uri="{BB962C8B-B14F-4D97-AF65-F5344CB8AC3E}">
        <p14:creationId xmlns:p14="http://schemas.microsoft.com/office/powerpoint/2010/main" val="179936351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Other Complications</a:t>
            </a:r>
            <a:endParaRPr lang="en-US" sz="4000" dirty="0"/>
          </a:p>
        </p:txBody>
      </p:sp>
      <p:sp>
        <p:nvSpPr>
          <p:cNvPr id="34819" name="Content Placeholder 2"/>
          <p:cNvSpPr>
            <a:spLocks noGrp="1"/>
          </p:cNvSpPr>
          <p:nvPr>
            <p:ph idx="1"/>
          </p:nvPr>
        </p:nvSpPr>
        <p:spPr>
          <a:xfrm>
            <a:off x="457200" y="1438275"/>
            <a:ext cx="8458200" cy="4962525"/>
          </a:xfrm>
        </p:spPr>
        <p:txBody>
          <a:bodyPr/>
          <a:lstStyle/>
          <a:p>
            <a:pPr>
              <a:lnSpc>
                <a:spcPct val="150000"/>
              </a:lnSpc>
            </a:pPr>
            <a:r>
              <a:rPr lang="en-US" altLang="en-US" sz="2400" b="1" smtClean="0"/>
              <a:t>Oral health: Diabetes can pose a threat to oral health. There is an increased risk of inflammation of  gums (gingivitis) in people with poor glucose control. Gingivitis in turn is a major cause of tooth loss &amp; may increase risk of CV disease.</a:t>
            </a:r>
          </a:p>
          <a:p>
            <a:pPr>
              <a:lnSpc>
                <a:spcPct val="150000"/>
              </a:lnSpc>
            </a:pPr>
            <a:r>
              <a:rPr lang="en-US" altLang="en-US" sz="2400" b="1" smtClean="0"/>
              <a:t>Sleep apnoea: Recent research demonstrates a relationship between type 2 diabetes and obstructive sleep apnoea. Up to 40% of people with sleep apnoea have diabetes, although the incidence of new diabetes in people with sleep apnoea is not known.</a:t>
            </a:r>
          </a:p>
        </p:txBody>
      </p:sp>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extLst>
      <p:ext uri="{BB962C8B-B14F-4D97-AF65-F5344CB8AC3E}">
        <p14:creationId xmlns:p14="http://schemas.microsoft.com/office/powerpoint/2010/main" val="15425898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743200"/>
            <a:ext cx="9144000" cy="685800"/>
          </a:xfrm>
        </p:spPr>
        <p:txBody>
          <a:bodyPr/>
          <a:lstStyle/>
          <a:p>
            <a:pPr algn="ctr">
              <a:defRPr/>
            </a:pPr>
            <a:r>
              <a:rPr lang="en-US" sz="3200" b="1" dirty="0" smtClean="0">
                <a:effectLst>
                  <a:outerShdw blurRad="38100" dist="38100" dir="2700000" algn="tl">
                    <a:srgbClr val="000000">
                      <a:alpha val="43137"/>
                    </a:srgbClr>
                  </a:outerShdw>
                </a:effectLst>
              </a:rPr>
              <a:t>Prevention &amp; management of complications</a:t>
            </a:r>
          </a:p>
        </p:txBody>
      </p:sp>
      <p:sp>
        <p:nvSpPr>
          <p:cNvPr id="4" name="Title 1"/>
          <p:cNvSpPr>
            <a:spLocks noGrp="1"/>
          </p:cNvSpPr>
          <p:nvPr>
            <p:ph type="title"/>
          </p:nvPr>
        </p:nvSpPr>
        <p:spPr>
          <a:xfrm>
            <a:off x="0" y="1676400"/>
            <a:ext cx="9144000" cy="798576"/>
          </a:xfrm>
        </p:spPr>
        <p:txBody>
          <a:bodyPr/>
          <a:lstStyle/>
          <a:p>
            <a:pPr algn="ctr" eaLnBrk="1" fontAlgn="auto" hangingPunct="1">
              <a:spcAft>
                <a:spcPts val="0"/>
              </a:spcAft>
              <a:defRPr/>
            </a:pPr>
            <a:r>
              <a:rPr lang="en-US" sz="4000" dirty="0" smtClean="0">
                <a:solidFill>
                  <a:schemeClr val="accent1">
                    <a:satMod val="150000"/>
                  </a:schemeClr>
                </a:solidFill>
              </a:rPr>
              <a:t>Management of Type 2 Diabetes</a:t>
            </a:r>
          </a:p>
        </p:txBody>
      </p:sp>
      <p:pic>
        <p:nvPicPr>
          <p:cNvPr id="66564" name="Picture 11" descr="ADA Logo Gray Cropped.jpg"/>
          <p:cNvPicPr>
            <a:picLocks noChangeAspect="1"/>
          </p:cNvPicPr>
          <p:nvPr/>
        </p:nvPicPr>
        <p:blipFill>
          <a:blip r:embed="rId2">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391400" y="6172200"/>
            <a:ext cx="148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Cardiovascular Disease</a:t>
            </a:r>
          </a:p>
        </p:txBody>
      </p:sp>
      <p:pic>
        <p:nvPicPr>
          <p:cNvPr id="6758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1):S36</a:t>
            </a:r>
          </a:p>
        </p:txBody>
      </p:sp>
      <p:sp>
        <p:nvSpPr>
          <p:cNvPr id="67589" name="Content Placeholder 2"/>
          <p:cNvSpPr>
            <a:spLocks noGrp="1"/>
          </p:cNvSpPr>
          <p:nvPr>
            <p:ph idx="1"/>
          </p:nvPr>
        </p:nvSpPr>
        <p:spPr>
          <a:xfrm>
            <a:off x="457200" y="1600200"/>
            <a:ext cx="8534400" cy="5029200"/>
          </a:xfrm>
        </p:spPr>
        <p:txBody>
          <a:bodyPr/>
          <a:lstStyle/>
          <a:p>
            <a:pPr>
              <a:lnSpc>
                <a:spcPct val="150000"/>
              </a:lnSpc>
            </a:pPr>
            <a:r>
              <a:rPr lang="en-US" altLang="en-US" sz="2400" b="1" smtClean="0"/>
              <a:t>CVD is the major cause of morbidity, mortality in diabetes</a:t>
            </a:r>
          </a:p>
          <a:p>
            <a:pPr>
              <a:lnSpc>
                <a:spcPct val="150000"/>
              </a:lnSpc>
            </a:pPr>
            <a:r>
              <a:rPr lang="en-US" altLang="en-US" sz="2400" b="1" smtClean="0"/>
              <a:t>Largest contributor to direct/indirect costs</a:t>
            </a:r>
          </a:p>
          <a:p>
            <a:pPr>
              <a:lnSpc>
                <a:spcPct val="150000"/>
              </a:lnSpc>
            </a:pPr>
            <a:r>
              <a:rPr lang="en-US" altLang="en-US" sz="2400" b="1" smtClean="0"/>
              <a:t>Common conditions coexisting with type 2 diabetes (e.g., hypertension, dyslipidemia) are clear risk factors for CVD</a:t>
            </a:r>
          </a:p>
          <a:p>
            <a:pPr>
              <a:lnSpc>
                <a:spcPct val="150000"/>
              </a:lnSpc>
            </a:pPr>
            <a:r>
              <a:rPr lang="en-US" altLang="en-US" sz="2400" b="1" smtClean="0"/>
              <a:t>Diabetes itself confers independent risk</a:t>
            </a:r>
          </a:p>
          <a:p>
            <a:pPr>
              <a:lnSpc>
                <a:spcPct val="150000"/>
              </a:lnSpc>
            </a:pPr>
            <a:r>
              <a:rPr lang="en-US" altLang="en-US" sz="2400" b="1" smtClean="0"/>
              <a:t>Benefits observed when individual cardiovascular risk factors are controlled to prevent/slow CVD in people with diabetes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Hypertension/</a:t>
            </a:r>
            <a:br>
              <a:rPr lang="en-US" sz="4000" dirty="0" smtClean="0"/>
            </a:br>
            <a:r>
              <a:rPr lang="en-US" sz="4000" dirty="0" smtClean="0"/>
              <a:t>Blood Pressure Control</a:t>
            </a:r>
          </a:p>
        </p:txBody>
      </p:sp>
      <p:pic>
        <p:nvPicPr>
          <p:cNvPr id="6861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Content Placeholder 2"/>
          <p:cNvSpPr>
            <a:spLocks noGrp="1"/>
          </p:cNvSpPr>
          <p:nvPr>
            <p:ph idx="1"/>
          </p:nvPr>
        </p:nvSpPr>
        <p:spPr>
          <a:xfrm>
            <a:off x="457200" y="1600200"/>
            <a:ext cx="8534400" cy="2286000"/>
          </a:xfrm>
        </p:spPr>
        <p:txBody>
          <a:bodyPr/>
          <a:lstStyle/>
          <a:p>
            <a:pPr>
              <a:lnSpc>
                <a:spcPct val="150000"/>
              </a:lnSpc>
              <a:buFont typeface="Wingdings 2" pitchFamily="18" charset="2"/>
              <a:buNone/>
            </a:pPr>
            <a:r>
              <a:rPr lang="en-US" altLang="en-US" sz="2400" b="1" smtClean="0"/>
              <a:t>Screening and diagnosis</a:t>
            </a:r>
          </a:p>
          <a:p>
            <a:pPr>
              <a:lnSpc>
                <a:spcPct val="150000"/>
              </a:lnSpc>
            </a:pPr>
            <a:r>
              <a:rPr lang="en-US" altLang="en-US" sz="2400" b="1" smtClean="0"/>
              <a:t>Blood pressure should be measured at every routine visit</a:t>
            </a:r>
          </a:p>
          <a:p>
            <a:pPr>
              <a:lnSpc>
                <a:spcPct val="150000"/>
              </a:lnSpc>
            </a:pPr>
            <a:r>
              <a:rPr lang="en-US" altLang="en-US" sz="2400" b="1" smtClean="0"/>
              <a:t>Patients found to have elevated blood pressure should have blood pressure confirmed on a separate day</a:t>
            </a:r>
          </a:p>
        </p:txBody>
      </p:sp>
      <p:sp>
        <p:nvSpPr>
          <p:cNvPr id="68613"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1):S36</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lstStyle/>
          <a:p>
            <a:pPr algn="ctr" eaLnBrk="1" fontAlgn="auto" hangingPunct="1">
              <a:spcAft>
                <a:spcPts val="0"/>
              </a:spcAft>
              <a:defRPr/>
            </a:pPr>
            <a:r>
              <a:rPr lang="en-US" sz="4000" dirty="0" smtClean="0">
                <a:solidFill>
                  <a:schemeClr val="accent1">
                    <a:satMod val="150000"/>
                  </a:schemeClr>
                </a:solidFill>
              </a:rPr>
              <a:t>High prevalence of Diabetes</a:t>
            </a:r>
            <a:endParaRPr lang="en-US" sz="4000" dirty="0">
              <a:solidFill>
                <a:schemeClr val="accent1">
                  <a:satMod val="150000"/>
                </a:schemeClr>
              </a:solidFill>
            </a:endParaRP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l="6406" t="18698" r="11032" b="1169"/>
          <a:stretch>
            <a:fillRect/>
          </a:stretch>
        </p:blipFill>
        <p:spPr bwMode="auto">
          <a:xfrm>
            <a:off x="152400" y="1981200"/>
            <a:ext cx="883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
        <p:nvSpPr>
          <p:cNvPr id="7" name="Rounded Rectangle 6"/>
          <p:cNvSpPr/>
          <p:nvPr/>
        </p:nvSpPr>
        <p:spPr>
          <a:xfrm>
            <a:off x="7219950" y="4257675"/>
            <a:ext cx="85725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Hypertension/</a:t>
            </a:r>
            <a:br>
              <a:rPr lang="en-US" sz="4000" dirty="0" smtClean="0"/>
            </a:br>
            <a:r>
              <a:rPr lang="en-US" sz="4000" dirty="0" smtClean="0"/>
              <a:t>Blood Pressure Control</a:t>
            </a:r>
          </a:p>
        </p:txBody>
      </p:sp>
      <p:pic>
        <p:nvPicPr>
          <p:cNvPr id="6963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1):S36</a:t>
            </a:r>
          </a:p>
        </p:txBody>
      </p:sp>
      <p:sp>
        <p:nvSpPr>
          <p:cNvPr id="69637" name="Content Placeholder 2"/>
          <p:cNvSpPr>
            <a:spLocks noGrp="1"/>
          </p:cNvSpPr>
          <p:nvPr>
            <p:ph idx="1"/>
          </p:nvPr>
        </p:nvSpPr>
        <p:spPr>
          <a:xfrm>
            <a:off x="457200" y="1600200"/>
            <a:ext cx="8686800" cy="4572000"/>
          </a:xfrm>
        </p:spPr>
        <p:txBody>
          <a:bodyPr/>
          <a:lstStyle/>
          <a:p>
            <a:pPr>
              <a:lnSpc>
                <a:spcPct val="150000"/>
              </a:lnSpc>
              <a:buFont typeface="Wingdings 2" pitchFamily="18" charset="2"/>
              <a:buNone/>
            </a:pPr>
            <a:r>
              <a:rPr lang="en-US" altLang="en-US" sz="2400" b="1" smtClean="0"/>
              <a:t>Goals</a:t>
            </a:r>
          </a:p>
          <a:p>
            <a:pPr>
              <a:lnSpc>
                <a:spcPct val="150000"/>
              </a:lnSpc>
            </a:pPr>
            <a:r>
              <a:rPr lang="en-US" altLang="en-US" sz="2400" b="1" smtClean="0"/>
              <a:t>People with diabetes and hypertension should be treated to a systolic blood pressure goal of &lt;140 mmHg</a:t>
            </a:r>
          </a:p>
          <a:p>
            <a:pPr>
              <a:lnSpc>
                <a:spcPct val="150000"/>
              </a:lnSpc>
            </a:pPr>
            <a:r>
              <a:rPr lang="en-US" altLang="en-US" sz="2400" b="1" smtClean="0"/>
              <a:t>Lower systolic targets, such as &lt;130 mmHg, may be appropriate for certain individuals, such as younger patients, if it can be achieved without undue treatment burden</a:t>
            </a:r>
          </a:p>
          <a:p>
            <a:pPr>
              <a:lnSpc>
                <a:spcPct val="150000"/>
              </a:lnSpc>
            </a:pPr>
            <a:r>
              <a:rPr lang="en-US" altLang="en-US" sz="2400" b="1" smtClean="0"/>
              <a:t>Patients with diabetes should be treated to a diastolic blood pressure &lt;80 mmHg</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Hypertension/</a:t>
            </a:r>
            <a:br>
              <a:rPr lang="en-US" sz="4000" dirty="0" smtClean="0"/>
            </a:br>
            <a:r>
              <a:rPr lang="en-US" sz="4000" dirty="0" smtClean="0"/>
              <a:t>Blood Pressure Control</a:t>
            </a:r>
          </a:p>
        </p:txBody>
      </p:sp>
      <p:pic>
        <p:nvPicPr>
          <p:cNvPr id="7065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1):S36</a:t>
            </a:r>
          </a:p>
        </p:txBody>
      </p:sp>
      <p:sp>
        <p:nvSpPr>
          <p:cNvPr id="70661" name="Content Placeholder 2"/>
          <p:cNvSpPr>
            <a:spLocks noGrp="1"/>
          </p:cNvSpPr>
          <p:nvPr>
            <p:ph idx="1"/>
          </p:nvPr>
        </p:nvSpPr>
        <p:spPr>
          <a:xfrm>
            <a:off x="457200" y="1600200"/>
            <a:ext cx="8686800" cy="4572000"/>
          </a:xfrm>
        </p:spPr>
        <p:txBody>
          <a:bodyPr/>
          <a:lstStyle/>
          <a:p>
            <a:pPr>
              <a:lnSpc>
                <a:spcPct val="150000"/>
              </a:lnSpc>
              <a:buFont typeface="Arial" charset="0"/>
              <a:buNone/>
            </a:pPr>
            <a:r>
              <a:rPr lang="en-US" altLang="en-US" sz="2400" b="1" smtClean="0"/>
              <a:t>Treatment (1)</a:t>
            </a:r>
          </a:p>
          <a:p>
            <a:pPr>
              <a:lnSpc>
                <a:spcPct val="150000"/>
              </a:lnSpc>
            </a:pPr>
            <a:r>
              <a:rPr lang="en-US" altLang="en-US" sz="2400" b="1" smtClean="0"/>
              <a:t>Patients with blood pressure &gt;120/80 mmHg should be advised on lifestyle changes to reduce blood pressure </a:t>
            </a:r>
            <a:endParaRPr lang="en-US" altLang="en-US" sz="2400" b="1" smtClean="0">
              <a:solidFill>
                <a:srgbClr val="F8C206"/>
              </a:solidFill>
            </a:endParaRPr>
          </a:p>
          <a:p>
            <a:pPr>
              <a:lnSpc>
                <a:spcPct val="150000"/>
              </a:lnSpc>
            </a:pPr>
            <a:r>
              <a:rPr lang="en-US" altLang="en-US" sz="2400" b="1" smtClean="0"/>
              <a:t>Patients with confirmed blood pressure higher than 140/80 mmHg should, in addition to lifestyle therapy, have prompt initiation and timely subsequent titration of pharmacological therapy to achieve blood pressure goals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Hypertension/</a:t>
            </a:r>
            <a:br>
              <a:rPr lang="en-US" sz="4000" dirty="0" smtClean="0"/>
            </a:br>
            <a:r>
              <a:rPr lang="en-US" sz="4000" dirty="0" smtClean="0"/>
              <a:t>Blood Pressure Control</a:t>
            </a:r>
          </a:p>
        </p:txBody>
      </p:sp>
      <p:pic>
        <p:nvPicPr>
          <p:cNvPr id="7168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1):S36</a:t>
            </a:r>
          </a:p>
        </p:txBody>
      </p:sp>
      <p:sp>
        <p:nvSpPr>
          <p:cNvPr id="71685" name="Content Placeholder 2"/>
          <p:cNvSpPr>
            <a:spLocks noGrp="1"/>
          </p:cNvSpPr>
          <p:nvPr>
            <p:ph idx="1"/>
          </p:nvPr>
        </p:nvSpPr>
        <p:spPr>
          <a:xfrm>
            <a:off x="457200" y="1600200"/>
            <a:ext cx="8686800" cy="4572000"/>
          </a:xfrm>
        </p:spPr>
        <p:txBody>
          <a:bodyPr/>
          <a:lstStyle/>
          <a:p>
            <a:pPr>
              <a:lnSpc>
                <a:spcPct val="150000"/>
              </a:lnSpc>
              <a:buFont typeface="Arial" charset="0"/>
              <a:buNone/>
            </a:pPr>
            <a:r>
              <a:rPr lang="en-US" altLang="en-US" sz="2400" b="1" smtClean="0"/>
              <a:t>Treatment (2)</a:t>
            </a:r>
          </a:p>
          <a:p>
            <a:pPr>
              <a:lnSpc>
                <a:spcPct val="150000"/>
              </a:lnSpc>
            </a:pPr>
            <a:r>
              <a:rPr lang="en-US" altLang="en-US" sz="2400" b="1" smtClean="0"/>
              <a:t>Lifestyle therapy for elevated blood pressure</a:t>
            </a:r>
          </a:p>
          <a:p>
            <a:pPr lvl="1">
              <a:lnSpc>
                <a:spcPct val="150000"/>
              </a:lnSpc>
            </a:pPr>
            <a:r>
              <a:rPr lang="en-US" altLang="en-US" sz="2000" b="1" smtClean="0"/>
              <a:t>Weight loss if overweight</a:t>
            </a:r>
          </a:p>
          <a:p>
            <a:pPr lvl="1">
              <a:lnSpc>
                <a:spcPct val="150000"/>
              </a:lnSpc>
            </a:pPr>
            <a:r>
              <a:rPr lang="en-US" altLang="en-US" sz="2000" b="1" smtClean="0"/>
              <a:t>DASH-style dietary pattern including reducing sodium, increasing potassium intake</a:t>
            </a:r>
          </a:p>
          <a:p>
            <a:pPr lvl="1">
              <a:lnSpc>
                <a:spcPct val="150000"/>
              </a:lnSpc>
            </a:pPr>
            <a:r>
              <a:rPr lang="en-US" altLang="en-US" sz="2000" b="1" smtClean="0"/>
              <a:t>Moderation of alcohol intake</a:t>
            </a:r>
          </a:p>
          <a:p>
            <a:pPr lvl="1">
              <a:lnSpc>
                <a:spcPct val="150000"/>
              </a:lnSpc>
            </a:pPr>
            <a:r>
              <a:rPr lang="en-US" altLang="en-US" sz="2000" b="1" smtClean="0"/>
              <a:t>Increased physical activity</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Hypertension/</a:t>
            </a:r>
            <a:br>
              <a:rPr lang="en-US" sz="4000" dirty="0" smtClean="0"/>
            </a:br>
            <a:r>
              <a:rPr lang="en-US" sz="4000" dirty="0" smtClean="0"/>
              <a:t>Blood Pressure Control</a:t>
            </a:r>
          </a:p>
        </p:txBody>
      </p:sp>
      <p:pic>
        <p:nvPicPr>
          <p:cNvPr id="7270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1):S36</a:t>
            </a:r>
          </a:p>
        </p:txBody>
      </p:sp>
      <p:sp>
        <p:nvSpPr>
          <p:cNvPr id="72709" name="Content Placeholder 2"/>
          <p:cNvSpPr>
            <a:spLocks noGrp="1"/>
          </p:cNvSpPr>
          <p:nvPr>
            <p:ph idx="1"/>
          </p:nvPr>
        </p:nvSpPr>
        <p:spPr>
          <a:xfrm>
            <a:off x="457200" y="1600200"/>
            <a:ext cx="8686800" cy="4876800"/>
          </a:xfrm>
        </p:spPr>
        <p:txBody>
          <a:bodyPr/>
          <a:lstStyle/>
          <a:p>
            <a:pPr>
              <a:lnSpc>
                <a:spcPct val="150000"/>
              </a:lnSpc>
              <a:buFont typeface="Arial" charset="0"/>
              <a:buNone/>
            </a:pPr>
            <a:r>
              <a:rPr lang="en-US" altLang="en-US" sz="2400" b="1" smtClean="0"/>
              <a:t>Treatment (3)</a:t>
            </a:r>
          </a:p>
          <a:p>
            <a:pPr>
              <a:lnSpc>
                <a:spcPct val="150000"/>
              </a:lnSpc>
            </a:pPr>
            <a:r>
              <a:rPr lang="en-US" altLang="en-US" sz="2400" b="1" smtClean="0"/>
              <a:t>Pharmacological therapy for patients with diabetes and hypertension </a:t>
            </a:r>
          </a:p>
          <a:p>
            <a:pPr lvl="1">
              <a:lnSpc>
                <a:spcPct val="150000"/>
              </a:lnSpc>
            </a:pPr>
            <a:r>
              <a:rPr lang="en-US" altLang="en-US" sz="2000" b="1" smtClean="0"/>
              <a:t>A regimen that includes either an ACE inhibitor or angiotensin II receptor blocker; if one class is not tolerated, substitute the other</a:t>
            </a:r>
          </a:p>
          <a:p>
            <a:pPr>
              <a:lnSpc>
                <a:spcPct val="150000"/>
              </a:lnSpc>
            </a:pPr>
            <a:r>
              <a:rPr lang="en-US" altLang="en-US" sz="2400" b="1" smtClean="0"/>
              <a:t>Multiple drug therapy (two or more agents at maximal doses) generally required to achieve blood pressure targets </a:t>
            </a:r>
          </a:p>
          <a:p>
            <a:pPr>
              <a:lnSpc>
                <a:spcPct val="150000"/>
              </a:lnSpc>
            </a:pPr>
            <a:r>
              <a:rPr lang="en-US" altLang="en-US" sz="2400" b="1" smtClean="0"/>
              <a:t>Administer one or more antihypertensive medications at bedtime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Hypertension/</a:t>
            </a:r>
            <a:br>
              <a:rPr lang="en-US" sz="4000" dirty="0" smtClean="0"/>
            </a:br>
            <a:r>
              <a:rPr lang="en-US" sz="4000" dirty="0" smtClean="0"/>
              <a:t>Blood Pressure Control</a:t>
            </a:r>
          </a:p>
        </p:txBody>
      </p:sp>
      <p:pic>
        <p:nvPicPr>
          <p:cNvPr id="7373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1):S36</a:t>
            </a:r>
          </a:p>
        </p:txBody>
      </p:sp>
      <p:sp>
        <p:nvSpPr>
          <p:cNvPr id="73733" name="Content Placeholder 2"/>
          <p:cNvSpPr>
            <a:spLocks noGrp="1"/>
          </p:cNvSpPr>
          <p:nvPr>
            <p:ph idx="1"/>
          </p:nvPr>
        </p:nvSpPr>
        <p:spPr>
          <a:xfrm>
            <a:off x="457200" y="1600200"/>
            <a:ext cx="8686800" cy="4876800"/>
          </a:xfrm>
        </p:spPr>
        <p:txBody>
          <a:bodyPr/>
          <a:lstStyle/>
          <a:p>
            <a:pPr>
              <a:lnSpc>
                <a:spcPct val="150000"/>
              </a:lnSpc>
              <a:buFont typeface="Arial" charset="0"/>
              <a:buNone/>
            </a:pPr>
            <a:r>
              <a:rPr lang="en-US" altLang="en-US" sz="2400" b="1" smtClean="0"/>
              <a:t>Treatment (4)</a:t>
            </a:r>
          </a:p>
          <a:p>
            <a:pPr>
              <a:lnSpc>
                <a:spcPct val="150000"/>
              </a:lnSpc>
            </a:pPr>
            <a:r>
              <a:rPr lang="en-US" altLang="en-US" sz="2400" b="1" smtClean="0"/>
              <a:t>If ACE inhibitors, ARBs, or diuretics are used, serum creatinine/eGFR and potassium levels should be monitored </a:t>
            </a:r>
          </a:p>
          <a:p>
            <a:pPr>
              <a:lnSpc>
                <a:spcPct val="150000"/>
              </a:lnSpc>
            </a:pPr>
            <a:r>
              <a:rPr lang="en-US" altLang="en-US" sz="2400" b="1" smtClean="0"/>
              <a:t>In pregnant patients with diabetes and chronic hypertension, blood pressure target goals of 110–129/65–79 mmHg are suggested in interest of long-term maternal health and minimizing impaired fetal growth; ACE inhibitors, ARBs, contraindicated during pregnancy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r>
              <a:rPr lang="en-US" sz="4000" dirty="0" err="1" smtClean="0"/>
              <a:t>Dyslipidemia</a:t>
            </a:r>
            <a:r>
              <a:rPr lang="en-US" sz="4000" dirty="0" smtClean="0"/>
              <a:t>/</a:t>
            </a:r>
            <a:br>
              <a:rPr lang="en-US" sz="4000" dirty="0" smtClean="0"/>
            </a:br>
            <a:r>
              <a:rPr lang="en-US" sz="4000" dirty="0" smtClean="0"/>
              <a:t>Lipid Management (1)</a:t>
            </a:r>
          </a:p>
        </p:txBody>
      </p:sp>
      <p:pic>
        <p:nvPicPr>
          <p:cNvPr id="7475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1):S38</a:t>
            </a:r>
          </a:p>
        </p:txBody>
      </p:sp>
      <p:sp>
        <p:nvSpPr>
          <p:cNvPr id="74757" name="Content Placeholder 2"/>
          <p:cNvSpPr>
            <a:spLocks noGrp="1"/>
          </p:cNvSpPr>
          <p:nvPr>
            <p:ph idx="1"/>
          </p:nvPr>
        </p:nvSpPr>
        <p:spPr>
          <a:xfrm>
            <a:off x="457200" y="1600200"/>
            <a:ext cx="8686800" cy="4876800"/>
          </a:xfrm>
        </p:spPr>
        <p:txBody>
          <a:bodyPr/>
          <a:lstStyle/>
          <a:p>
            <a:pPr>
              <a:lnSpc>
                <a:spcPct val="150000"/>
              </a:lnSpc>
              <a:buFont typeface="Arial" charset="0"/>
              <a:buNone/>
            </a:pPr>
            <a:r>
              <a:rPr lang="en-US" altLang="en-US" sz="2400" b="1" smtClean="0"/>
              <a:t>Screening</a:t>
            </a:r>
          </a:p>
          <a:p>
            <a:pPr>
              <a:lnSpc>
                <a:spcPct val="150000"/>
              </a:lnSpc>
            </a:pPr>
            <a:r>
              <a:rPr lang="en-US" altLang="en-US" sz="2400" b="1" smtClean="0"/>
              <a:t>In most adult patients with diabetes, measure fasting lipid profile at least annually</a:t>
            </a:r>
          </a:p>
          <a:p>
            <a:pPr>
              <a:lnSpc>
                <a:spcPct val="150000"/>
              </a:lnSpc>
            </a:pPr>
            <a:r>
              <a:rPr lang="en-US" altLang="en-US" sz="2400" b="1" smtClean="0"/>
              <a:t>In adults with low-risk lipid values</a:t>
            </a:r>
          </a:p>
          <a:p>
            <a:pPr lvl="1">
              <a:lnSpc>
                <a:spcPct val="150000"/>
              </a:lnSpc>
            </a:pPr>
            <a:r>
              <a:rPr lang="en-US" altLang="en-US" sz="2400" b="1" smtClean="0"/>
              <a:t>LDL cholesterol &lt;100 mg/dL</a:t>
            </a:r>
          </a:p>
          <a:p>
            <a:pPr lvl="1">
              <a:lnSpc>
                <a:spcPct val="150000"/>
              </a:lnSpc>
            </a:pPr>
            <a:r>
              <a:rPr lang="en-US" altLang="en-US" sz="2400" b="1" smtClean="0"/>
              <a:t>HDL cholesterol &gt;50 mg/dL</a:t>
            </a:r>
          </a:p>
          <a:p>
            <a:pPr lvl="1">
              <a:lnSpc>
                <a:spcPct val="150000"/>
              </a:lnSpc>
            </a:pPr>
            <a:r>
              <a:rPr lang="en-US" altLang="en-US" sz="2400" b="1" smtClean="0"/>
              <a:t>Triglycerides &lt;150 mg/dL)</a:t>
            </a:r>
          </a:p>
          <a:p>
            <a:pPr>
              <a:lnSpc>
                <a:spcPct val="150000"/>
              </a:lnSpc>
            </a:pPr>
            <a:r>
              <a:rPr lang="en-US" altLang="en-US" sz="2400" b="1" smtClean="0"/>
              <a:t>Repeat lipid assessments every 2 years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r>
              <a:rPr lang="en-US" sz="4000" dirty="0" err="1" smtClean="0"/>
              <a:t>Dyslipidemia</a:t>
            </a:r>
            <a:r>
              <a:rPr lang="en-US" sz="4000" dirty="0" smtClean="0"/>
              <a:t>/</a:t>
            </a:r>
            <a:br>
              <a:rPr lang="en-US" sz="4000" dirty="0" smtClean="0"/>
            </a:br>
            <a:r>
              <a:rPr lang="en-US" sz="4000" dirty="0" smtClean="0"/>
              <a:t>Lipid Management (2)</a:t>
            </a:r>
          </a:p>
        </p:txBody>
      </p:sp>
      <p:pic>
        <p:nvPicPr>
          <p:cNvPr id="7577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1):S38</a:t>
            </a:r>
          </a:p>
        </p:txBody>
      </p:sp>
      <p:sp>
        <p:nvSpPr>
          <p:cNvPr id="75781" name="Content Placeholder 2"/>
          <p:cNvSpPr>
            <a:spLocks noGrp="1"/>
          </p:cNvSpPr>
          <p:nvPr>
            <p:ph idx="1"/>
          </p:nvPr>
        </p:nvSpPr>
        <p:spPr>
          <a:xfrm>
            <a:off x="457200" y="1600200"/>
            <a:ext cx="8686800" cy="4876800"/>
          </a:xfrm>
        </p:spPr>
        <p:txBody>
          <a:bodyPr/>
          <a:lstStyle/>
          <a:p>
            <a:pPr>
              <a:lnSpc>
                <a:spcPct val="150000"/>
              </a:lnSpc>
              <a:buFont typeface="Arial" charset="0"/>
              <a:buNone/>
            </a:pPr>
            <a:r>
              <a:rPr lang="en-US" altLang="en-US" sz="2400" b="1" smtClean="0"/>
              <a:t>Treatment recommendations and goals (1)</a:t>
            </a:r>
          </a:p>
          <a:p>
            <a:pPr>
              <a:lnSpc>
                <a:spcPct val="150000"/>
              </a:lnSpc>
            </a:pPr>
            <a:r>
              <a:rPr lang="en-US" altLang="en-US" sz="2400" b="1" smtClean="0"/>
              <a:t>To improve lipid profile in patients with diabetes, recommend lifestyle modification A, focusing on</a:t>
            </a:r>
          </a:p>
          <a:p>
            <a:pPr>
              <a:lnSpc>
                <a:spcPct val="150000"/>
              </a:lnSpc>
            </a:pPr>
            <a:r>
              <a:rPr lang="en-US" altLang="en-US" sz="2400" b="1" smtClean="0"/>
              <a:t>Reduction of saturated fat, trans fat, cholesterol intake</a:t>
            </a:r>
          </a:p>
          <a:p>
            <a:pPr>
              <a:lnSpc>
                <a:spcPct val="150000"/>
              </a:lnSpc>
            </a:pPr>
            <a:r>
              <a:rPr lang="en-US" altLang="en-US" sz="2400" b="1" smtClean="0"/>
              <a:t>Increase of n-3 fatty acids, viscous fiber,</a:t>
            </a:r>
            <a:br>
              <a:rPr lang="en-US" altLang="en-US" sz="2400" b="1" smtClean="0"/>
            </a:br>
            <a:r>
              <a:rPr lang="en-US" altLang="en-US" sz="2400" b="1" smtClean="0"/>
              <a:t>plant stanols/sterols</a:t>
            </a:r>
          </a:p>
          <a:p>
            <a:pPr>
              <a:lnSpc>
                <a:spcPct val="150000"/>
              </a:lnSpc>
            </a:pPr>
            <a:r>
              <a:rPr lang="en-US" altLang="en-US" sz="2400" b="1" smtClean="0"/>
              <a:t>Weight loss (if indicated)</a:t>
            </a:r>
          </a:p>
          <a:p>
            <a:pPr>
              <a:lnSpc>
                <a:spcPct val="150000"/>
              </a:lnSpc>
            </a:pPr>
            <a:r>
              <a:rPr lang="en-US" altLang="en-US" sz="2400" b="1" smtClean="0"/>
              <a:t>Increased physical activity</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r>
              <a:rPr lang="en-US" sz="4000" dirty="0" err="1" smtClean="0"/>
              <a:t>Dyslipidemia</a:t>
            </a:r>
            <a:r>
              <a:rPr lang="en-US" sz="4000" dirty="0" smtClean="0"/>
              <a:t>/</a:t>
            </a:r>
            <a:br>
              <a:rPr lang="en-US" sz="4000" dirty="0" smtClean="0"/>
            </a:br>
            <a:r>
              <a:rPr lang="en-US" sz="4000" dirty="0" smtClean="0"/>
              <a:t>Lipid Management (3)</a:t>
            </a:r>
          </a:p>
        </p:txBody>
      </p:sp>
      <p:pic>
        <p:nvPicPr>
          <p:cNvPr id="7680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1):S38</a:t>
            </a:r>
          </a:p>
        </p:txBody>
      </p:sp>
      <p:sp>
        <p:nvSpPr>
          <p:cNvPr id="76805" name="Content Placeholder 2"/>
          <p:cNvSpPr>
            <a:spLocks noGrp="1"/>
          </p:cNvSpPr>
          <p:nvPr>
            <p:ph idx="1"/>
          </p:nvPr>
        </p:nvSpPr>
        <p:spPr>
          <a:xfrm>
            <a:off x="457200" y="1600200"/>
            <a:ext cx="8686800" cy="4876800"/>
          </a:xfrm>
        </p:spPr>
        <p:txBody>
          <a:bodyPr/>
          <a:lstStyle/>
          <a:p>
            <a:pPr>
              <a:lnSpc>
                <a:spcPct val="150000"/>
              </a:lnSpc>
              <a:buFont typeface="Arial" charset="0"/>
              <a:buNone/>
            </a:pPr>
            <a:r>
              <a:rPr lang="en-US" altLang="en-US" sz="2000" b="1" dirty="0" smtClean="0"/>
              <a:t>Treatment recommendations and goals (2)</a:t>
            </a:r>
          </a:p>
          <a:p>
            <a:pPr>
              <a:lnSpc>
                <a:spcPct val="150000"/>
              </a:lnSpc>
            </a:pPr>
            <a:r>
              <a:rPr lang="en-US" altLang="en-US" sz="2000" b="1" dirty="0" smtClean="0"/>
              <a:t>Statin therapy should be added to lifestyle therapy, regardless of baseline lipid levels </a:t>
            </a:r>
          </a:p>
          <a:p>
            <a:pPr lvl="1">
              <a:lnSpc>
                <a:spcPct val="150000"/>
              </a:lnSpc>
            </a:pPr>
            <a:r>
              <a:rPr lang="en-US" altLang="en-US" sz="1800" b="1" dirty="0" smtClean="0"/>
              <a:t>with overt CVD </a:t>
            </a:r>
          </a:p>
          <a:p>
            <a:pPr lvl="1">
              <a:lnSpc>
                <a:spcPct val="150000"/>
              </a:lnSpc>
            </a:pPr>
            <a:r>
              <a:rPr lang="en-US" altLang="en-US" sz="1800" b="1" dirty="0" smtClean="0">
                <a:solidFill>
                  <a:srgbClr val="FF0000"/>
                </a:solidFill>
              </a:rPr>
              <a:t>without CVD &gt;40 years of age who have one or more other CVD risk factors </a:t>
            </a:r>
          </a:p>
          <a:p>
            <a:pPr>
              <a:lnSpc>
                <a:spcPct val="150000"/>
              </a:lnSpc>
            </a:pPr>
            <a:r>
              <a:rPr lang="en-US" altLang="en-US" sz="2000" b="1" dirty="0" smtClean="0"/>
              <a:t>For patients at lower risk (e.g., without overt CVD, &lt;40 years of age) </a:t>
            </a:r>
          </a:p>
          <a:p>
            <a:pPr lvl="1">
              <a:lnSpc>
                <a:spcPct val="150000"/>
              </a:lnSpc>
            </a:pPr>
            <a:r>
              <a:rPr lang="en-US" altLang="en-US" sz="1800" b="1" dirty="0" smtClean="0"/>
              <a:t>Consider statin therapy in addition to lifestyle therapy if LDL cholesterol remains &gt;100 mg/</a:t>
            </a:r>
            <a:r>
              <a:rPr lang="en-US" altLang="en-US" sz="1800" b="1" dirty="0" err="1" smtClean="0"/>
              <a:t>dL</a:t>
            </a:r>
            <a:endParaRPr lang="en-US" altLang="en-US" sz="1800" b="1" dirty="0" smtClean="0"/>
          </a:p>
          <a:p>
            <a:pPr lvl="1">
              <a:lnSpc>
                <a:spcPct val="150000"/>
              </a:lnSpc>
            </a:pPr>
            <a:r>
              <a:rPr lang="en-US" altLang="en-US" sz="1800" b="1" dirty="0" smtClean="0"/>
              <a:t>In those with multiple CVD risk factors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r>
              <a:rPr lang="en-US" sz="4000" dirty="0" err="1" smtClean="0"/>
              <a:t>Dyslipidemia</a:t>
            </a:r>
            <a:r>
              <a:rPr lang="en-US" sz="4000" dirty="0" smtClean="0"/>
              <a:t>/</a:t>
            </a:r>
            <a:br>
              <a:rPr lang="en-US" sz="4000" dirty="0" smtClean="0"/>
            </a:br>
            <a:r>
              <a:rPr lang="en-US" sz="4000" dirty="0" smtClean="0"/>
              <a:t>Lipid Management (4)</a:t>
            </a:r>
          </a:p>
        </p:txBody>
      </p:sp>
      <p:pic>
        <p:nvPicPr>
          <p:cNvPr id="7782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1):S38</a:t>
            </a:r>
          </a:p>
        </p:txBody>
      </p:sp>
      <p:sp>
        <p:nvSpPr>
          <p:cNvPr id="77829" name="Content Placeholder 2"/>
          <p:cNvSpPr>
            <a:spLocks noGrp="1"/>
          </p:cNvSpPr>
          <p:nvPr>
            <p:ph idx="1"/>
          </p:nvPr>
        </p:nvSpPr>
        <p:spPr>
          <a:xfrm>
            <a:off x="457200" y="1600200"/>
            <a:ext cx="8686800" cy="4876800"/>
          </a:xfrm>
        </p:spPr>
        <p:txBody>
          <a:bodyPr/>
          <a:lstStyle/>
          <a:p>
            <a:pPr>
              <a:lnSpc>
                <a:spcPct val="150000"/>
              </a:lnSpc>
              <a:buFont typeface="Arial" charset="0"/>
              <a:buNone/>
            </a:pPr>
            <a:r>
              <a:rPr lang="en-US" altLang="en-US" sz="2400" b="1" dirty="0" smtClean="0"/>
              <a:t>Treatment recommendations and goals (3)</a:t>
            </a:r>
          </a:p>
          <a:p>
            <a:pPr>
              <a:lnSpc>
                <a:spcPct val="150000"/>
              </a:lnSpc>
            </a:pPr>
            <a:r>
              <a:rPr lang="en-US" altLang="en-US" sz="2400" b="1" dirty="0" smtClean="0"/>
              <a:t>In individuals without overt CVD</a:t>
            </a:r>
          </a:p>
          <a:p>
            <a:pPr lvl="1">
              <a:lnSpc>
                <a:spcPct val="150000"/>
              </a:lnSpc>
            </a:pPr>
            <a:r>
              <a:rPr lang="en-US" altLang="en-US" sz="2000" b="1" dirty="0" smtClean="0"/>
              <a:t>Goal is LDL cholesterol &lt;100 mg/</a:t>
            </a:r>
            <a:r>
              <a:rPr lang="en-US" altLang="en-US" sz="2000" b="1" dirty="0" err="1" smtClean="0"/>
              <a:t>dL</a:t>
            </a:r>
            <a:r>
              <a:rPr lang="en-US" altLang="en-US" sz="2000" b="1" dirty="0" smtClean="0"/>
              <a:t/>
            </a:r>
            <a:br>
              <a:rPr lang="en-US" altLang="en-US" sz="2000" b="1" dirty="0" smtClean="0"/>
            </a:br>
            <a:r>
              <a:rPr lang="en-US" altLang="en-US" sz="2000" b="1" dirty="0" smtClean="0"/>
              <a:t>(2.6 </a:t>
            </a:r>
            <a:r>
              <a:rPr lang="en-US" altLang="en-US" sz="2000" b="1" dirty="0" err="1" smtClean="0"/>
              <a:t>mmol</a:t>
            </a:r>
            <a:r>
              <a:rPr lang="en-US" altLang="en-US" sz="2000" b="1" dirty="0" smtClean="0"/>
              <a:t>/L) </a:t>
            </a:r>
          </a:p>
          <a:p>
            <a:pPr>
              <a:lnSpc>
                <a:spcPct val="150000"/>
              </a:lnSpc>
            </a:pPr>
            <a:r>
              <a:rPr lang="en-US" altLang="en-US" sz="2400" b="1" dirty="0" smtClean="0"/>
              <a:t>In individuals with overt CVD</a:t>
            </a:r>
          </a:p>
          <a:p>
            <a:pPr lvl="1">
              <a:lnSpc>
                <a:spcPct val="150000"/>
              </a:lnSpc>
            </a:pPr>
            <a:r>
              <a:rPr lang="en-US" altLang="en-US" sz="2000" b="1" dirty="0" smtClean="0">
                <a:solidFill>
                  <a:srgbClr val="FF0000"/>
                </a:solidFill>
              </a:rPr>
              <a:t>Lower LDL cholesterol goal of &lt;70 mg/</a:t>
            </a:r>
            <a:r>
              <a:rPr lang="en-US" altLang="en-US" sz="2000" b="1" dirty="0" err="1" smtClean="0">
                <a:solidFill>
                  <a:srgbClr val="FF0000"/>
                </a:solidFill>
              </a:rPr>
              <a:t>dL</a:t>
            </a:r>
            <a:r>
              <a:rPr lang="en-US" altLang="en-US" sz="2000" b="1" dirty="0" smtClean="0"/>
              <a:t/>
            </a:r>
            <a:br>
              <a:rPr lang="en-US" altLang="en-US" sz="2000" b="1" dirty="0" smtClean="0"/>
            </a:br>
            <a:r>
              <a:rPr lang="en-US" altLang="en-US" sz="2000" b="1" dirty="0" smtClean="0"/>
              <a:t>(1.8 </a:t>
            </a:r>
            <a:r>
              <a:rPr lang="en-US" altLang="en-US" sz="2000" b="1" dirty="0" err="1" smtClean="0"/>
              <a:t>mmol</a:t>
            </a:r>
            <a:r>
              <a:rPr lang="en-US" altLang="en-US" sz="2000" b="1" dirty="0" smtClean="0"/>
              <a:t>/L), with a high dose of a statin,</a:t>
            </a:r>
            <a:br>
              <a:rPr lang="en-US" altLang="en-US" sz="2000" b="1" dirty="0" smtClean="0"/>
            </a:br>
            <a:r>
              <a:rPr lang="en-US" altLang="en-US" sz="2000" b="1" dirty="0" smtClean="0"/>
              <a:t>is an option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r>
              <a:rPr lang="en-US" sz="4000" dirty="0" err="1" smtClean="0"/>
              <a:t>Dyslipidemia</a:t>
            </a:r>
            <a:r>
              <a:rPr lang="en-US" sz="4000" dirty="0" smtClean="0"/>
              <a:t>/</a:t>
            </a:r>
            <a:br>
              <a:rPr lang="en-US" sz="4000" dirty="0" smtClean="0"/>
            </a:br>
            <a:r>
              <a:rPr lang="en-US" sz="4000" dirty="0" smtClean="0"/>
              <a:t>Lipid Management (5)</a:t>
            </a:r>
          </a:p>
        </p:txBody>
      </p:sp>
      <p:pic>
        <p:nvPicPr>
          <p:cNvPr id="7885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1):S38</a:t>
            </a:r>
          </a:p>
        </p:txBody>
      </p:sp>
      <p:sp>
        <p:nvSpPr>
          <p:cNvPr id="78853" name="Content Placeholder 2"/>
          <p:cNvSpPr>
            <a:spLocks noGrp="1"/>
          </p:cNvSpPr>
          <p:nvPr>
            <p:ph idx="1"/>
          </p:nvPr>
        </p:nvSpPr>
        <p:spPr>
          <a:xfrm>
            <a:off x="457200" y="1752600"/>
            <a:ext cx="8686800" cy="4191000"/>
          </a:xfrm>
        </p:spPr>
        <p:txBody>
          <a:bodyPr/>
          <a:lstStyle/>
          <a:p>
            <a:pPr>
              <a:lnSpc>
                <a:spcPct val="150000"/>
              </a:lnSpc>
              <a:buFont typeface="Arial" charset="0"/>
              <a:buNone/>
            </a:pPr>
            <a:r>
              <a:rPr lang="en-US" altLang="en-US" sz="2400" b="1" smtClean="0"/>
              <a:t>Treatment recommendations and goals (4)</a:t>
            </a:r>
          </a:p>
          <a:p>
            <a:pPr>
              <a:lnSpc>
                <a:spcPct val="150000"/>
              </a:lnSpc>
            </a:pPr>
            <a:r>
              <a:rPr lang="en-US" altLang="en-US" sz="2400" b="1" smtClean="0"/>
              <a:t>If targets not reached on maximal tolerated statin therapy</a:t>
            </a:r>
          </a:p>
          <a:p>
            <a:pPr lvl="1">
              <a:lnSpc>
                <a:spcPct val="150000"/>
              </a:lnSpc>
            </a:pPr>
            <a:r>
              <a:rPr lang="en-US" altLang="en-US" sz="1800" b="1" smtClean="0"/>
              <a:t>Alternative therapeutic goal: reduce LDL cholesterol ~30–40% from baseline </a:t>
            </a:r>
          </a:p>
          <a:p>
            <a:pPr>
              <a:lnSpc>
                <a:spcPct val="150000"/>
              </a:lnSpc>
            </a:pPr>
            <a:r>
              <a:rPr lang="en-US" altLang="en-US" sz="2400" b="1" smtClean="0"/>
              <a:t>Triglyceride levels &lt;150 mg/dL</a:t>
            </a:r>
            <a:br>
              <a:rPr lang="en-US" altLang="en-US" sz="2400" b="1" smtClean="0"/>
            </a:br>
            <a:r>
              <a:rPr lang="en-US" altLang="en-US" sz="1800" b="1" smtClean="0"/>
              <a:t>(1.7 mmol/L), HDL cholesterol &gt;40 mg/dL (1.0 mmol/L) in men and &gt;50 mg/dL</a:t>
            </a:r>
            <a:br>
              <a:rPr lang="en-US" altLang="en-US" sz="1800" b="1" smtClean="0"/>
            </a:br>
            <a:r>
              <a:rPr lang="en-US" altLang="en-US" sz="1800" b="1" smtClean="0"/>
              <a:t>(1.3 mmol/L) in women, are desirable </a:t>
            </a:r>
            <a:endParaRPr lang="en-US" altLang="en-US" sz="2400" b="1" smtClean="0"/>
          </a:p>
          <a:p>
            <a:pPr lvl="1">
              <a:lnSpc>
                <a:spcPct val="150000"/>
              </a:lnSpc>
            </a:pPr>
            <a:r>
              <a:rPr lang="en-US" altLang="en-US" sz="2000" b="1" smtClean="0"/>
              <a:t>However, LDL cholesterol–targeted statin therapy remains the preferred strategy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Autofit/>
          </a:bodyPr>
          <a:lstStyle/>
          <a:p>
            <a:pPr algn="ctr" eaLnBrk="1" fontAlgn="auto" hangingPunct="1">
              <a:spcAft>
                <a:spcPts val="0"/>
              </a:spcAft>
              <a:defRPr/>
            </a:pPr>
            <a:r>
              <a:rPr lang="en-US" sz="4000" dirty="0" smtClean="0">
                <a:solidFill>
                  <a:schemeClr val="accent1">
                    <a:satMod val="150000"/>
                  </a:schemeClr>
                </a:solidFill>
              </a:rPr>
              <a:t>Diabetes: the global burden</a:t>
            </a:r>
            <a:endParaRPr lang="en-US" sz="4000" dirty="0">
              <a:solidFill>
                <a:schemeClr val="accent1">
                  <a:satMod val="150000"/>
                </a:schemeClr>
              </a:solidFill>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931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r>
              <a:rPr lang="en-US" sz="4000" dirty="0" err="1" smtClean="0"/>
              <a:t>Dyslipidemia</a:t>
            </a:r>
            <a:r>
              <a:rPr lang="en-US" sz="4000" dirty="0" smtClean="0"/>
              <a:t>/</a:t>
            </a:r>
            <a:br>
              <a:rPr lang="en-US" sz="4000" dirty="0" smtClean="0"/>
            </a:br>
            <a:r>
              <a:rPr lang="en-US" sz="4000" dirty="0" smtClean="0"/>
              <a:t>Lipid Management (6)</a:t>
            </a:r>
          </a:p>
        </p:txBody>
      </p:sp>
      <p:pic>
        <p:nvPicPr>
          <p:cNvPr id="7987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1):S38</a:t>
            </a:r>
          </a:p>
        </p:txBody>
      </p:sp>
      <p:sp>
        <p:nvSpPr>
          <p:cNvPr id="79877" name="Content Placeholder 2"/>
          <p:cNvSpPr>
            <a:spLocks noGrp="1"/>
          </p:cNvSpPr>
          <p:nvPr>
            <p:ph idx="1"/>
          </p:nvPr>
        </p:nvSpPr>
        <p:spPr>
          <a:xfrm>
            <a:off x="457200" y="1600200"/>
            <a:ext cx="8686800" cy="4876800"/>
          </a:xfrm>
        </p:spPr>
        <p:txBody>
          <a:bodyPr/>
          <a:lstStyle/>
          <a:p>
            <a:pPr>
              <a:lnSpc>
                <a:spcPct val="150000"/>
              </a:lnSpc>
              <a:buFont typeface="Arial" charset="0"/>
              <a:buNone/>
            </a:pPr>
            <a:r>
              <a:rPr lang="en-US" altLang="en-US" sz="2400" b="1" dirty="0" smtClean="0"/>
              <a:t>Treatment recommendations and goals (5)</a:t>
            </a:r>
          </a:p>
          <a:p>
            <a:pPr>
              <a:lnSpc>
                <a:spcPct val="150000"/>
              </a:lnSpc>
            </a:pPr>
            <a:r>
              <a:rPr lang="en-US" altLang="en-US" sz="2400" b="1" dirty="0" smtClean="0"/>
              <a:t>Combination therapy has been shown not to provide additional cardiovascular  benefit above statin therapy alone and is not generally recommended </a:t>
            </a:r>
            <a:endParaRPr lang="en-US" altLang="en-US" sz="2400" b="1" dirty="0" smtClean="0"/>
          </a:p>
          <a:p>
            <a:pPr>
              <a:lnSpc>
                <a:spcPct val="150000"/>
              </a:lnSpc>
            </a:pPr>
            <a:endParaRPr lang="en-US" altLang="en-US" sz="2400" b="1" dirty="0" smtClean="0"/>
          </a:p>
          <a:p>
            <a:pPr>
              <a:lnSpc>
                <a:spcPct val="150000"/>
              </a:lnSpc>
            </a:pPr>
            <a:r>
              <a:rPr lang="en-US" altLang="en-US" sz="2400" b="1" dirty="0" smtClean="0">
                <a:solidFill>
                  <a:srgbClr val="FF0000"/>
                </a:solidFill>
              </a:rPr>
              <a:t>Statin therapy is contraindicated in pregnancy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Glycemic, Blood Pressure, Lipid Control in Adults</a:t>
            </a:r>
          </a:p>
        </p:txBody>
      </p:sp>
      <p:pic>
        <p:nvPicPr>
          <p:cNvPr id="8089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1):S40; Table 10</a:t>
            </a:r>
          </a:p>
        </p:txBody>
      </p:sp>
      <p:sp>
        <p:nvSpPr>
          <p:cNvPr id="9" name="TextBox 8"/>
          <p:cNvSpPr txBox="1"/>
          <p:nvPr/>
        </p:nvSpPr>
        <p:spPr>
          <a:xfrm>
            <a:off x="381000" y="5410200"/>
            <a:ext cx="8305800" cy="1016000"/>
          </a:xfrm>
          <a:prstGeom prst="rect">
            <a:avLst/>
          </a:prstGeom>
          <a:noFill/>
        </p:spPr>
        <p:txBody>
          <a:bodyPr>
            <a:spAutoFit/>
          </a:bodyPr>
          <a:lstStyle/>
          <a:p>
            <a:pPr marL="119063" indent="-119063">
              <a:defRPr/>
            </a:pPr>
            <a:r>
              <a:rPr lang="en-US" sz="1200" dirty="0">
                <a:latin typeface="+mn-lt"/>
              </a:rPr>
              <a:t>*More or less stringent glycemic goals may be appropriate for individual patients. Goals should be individualized based on duration of diabetes, age/life expectancy, comorbid conditions, known CVD or advanced microvascular complications, hypoglycemia unawareness, and individual patient considerations.</a:t>
            </a:r>
          </a:p>
          <a:p>
            <a:pPr marL="119063" indent="-119063">
              <a:defRPr/>
            </a:pPr>
            <a:r>
              <a:rPr lang="en-US" sz="1200" dirty="0">
                <a:latin typeface="+mn-lt"/>
              </a:rPr>
              <a:t>†Based on patient characteristics and response to therapy, lower SBP targets may be appropriate.</a:t>
            </a:r>
          </a:p>
          <a:p>
            <a:pPr marL="119063" indent="-119063">
              <a:defRPr/>
            </a:pPr>
            <a:r>
              <a:rPr lang="en-US" sz="1200" dirty="0">
                <a:latin typeface="+mn-lt"/>
              </a:rPr>
              <a:t>‡In individuals with overt CVD, a lower LDL cholesterol goal of &lt;70 mg/dL (1.8 mmol/L), using a high dose of a statin, is an option.</a:t>
            </a:r>
          </a:p>
        </p:txBody>
      </p:sp>
      <p:graphicFrame>
        <p:nvGraphicFramePr>
          <p:cNvPr id="10" name="Content Placeholder 3"/>
          <p:cNvGraphicFramePr>
            <a:graphicFrameLocks noGrp="1"/>
          </p:cNvGraphicFramePr>
          <p:nvPr>
            <p:ph idx="1"/>
          </p:nvPr>
        </p:nvGraphicFramePr>
        <p:xfrm>
          <a:off x="228600" y="1676400"/>
          <a:ext cx="8686800" cy="3398838"/>
        </p:xfrm>
        <a:graphic>
          <a:graphicData uri="http://schemas.openxmlformats.org/drawingml/2006/table">
            <a:tbl>
              <a:tblPr bandRow="1">
                <a:tableStyleId>{2D5ABB26-0587-4C30-8999-92F81FD0307C}</a:tableStyleId>
              </a:tblPr>
              <a:tblGrid>
                <a:gridCol w="3056467"/>
                <a:gridCol w="5630333"/>
              </a:tblGrid>
              <a:tr h="685864">
                <a:tc>
                  <a:txBody>
                    <a:bodyPr/>
                    <a:lstStyle/>
                    <a:p>
                      <a:pPr>
                        <a:spcBef>
                          <a:spcPts val="600"/>
                        </a:spcBef>
                        <a:spcAft>
                          <a:spcPts val="600"/>
                        </a:spcAft>
                      </a:pPr>
                      <a:r>
                        <a:rPr lang="en-US" sz="2800" b="1" kern="1200" dirty="0" smtClean="0">
                          <a:solidFill>
                            <a:schemeClr val="tx1"/>
                          </a:solidFill>
                        </a:rPr>
                        <a:t>A1C</a:t>
                      </a:r>
                      <a:endParaRPr lang="en-US" sz="2800" b="1" kern="1200" dirty="0">
                        <a:solidFill>
                          <a:schemeClr val="tx1"/>
                        </a:solidFill>
                        <a:latin typeface="+mn-lt"/>
                        <a:ea typeface="+mn-ea"/>
                        <a:cs typeface="+mn-cs"/>
                      </a:endParaRPr>
                    </a:p>
                  </a:txBody>
                  <a:tcPr marT="45724" marB="45724"/>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b="1" kern="1200" dirty="0" smtClean="0">
                          <a:solidFill>
                            <a:schemeClr val="tx1"/>
                          </a:solidFill>
                        </a:rPr>
                        <a:t>&lt;7.0%</a:t>
                      </a:r>
                      <a:r>
                        <a:rPr lang="en-US" sz="2800" b="1" kern="1200" baseline="30000" dirty="0" smtClean="0">
                          <a:solidFill>
                            <a:schemeClr val="tx1"/>
                          </a:solidFill>
                        </a:rPr>
                        <a:t>*</a:t>
                      </a:r>
                      <a:endParaRPr lang="en-US" sz="2800" b="1" baseline="30000" dirty="0">
                        <a:solidFill>
                          <a:schemeClr val="tx1"/>
                        </a:solidFill>
                      </a:endParaRPr>
                    </a:p>
                  </a:txBody>
                  <a:tcPr marT="45724" marB="45724"/>
                </a:tc>
              </a:tr>
              <a:tr h="762071">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b="1" kern="1200" dirty="0" smtClean="0">
                          <a:solidFill>
                            <a:schemeClr val="tx1"/>
                          </a:solidFill>
                        </a:rPr>
                        <a:t>Blood pressure</a:t>
                      </a:r>
                      <a:endParaRPr lang="en-US" sz="2800" b="1" kern="1200" dirty="0" smtClean="0">
                        <a:solidFill>
                          <a:schemeClr val="tx1"/>
                        </a:solidFill>
                        <a:latin typeface="+mn-lt"/>
                        <a:ea typeface="+mn-ea"/>
                        <a:cs typeface="+mn-cs"/>
                      </a:endParaRPr>
                    </a:p>
                  </a:txBody>
                  <a:tcPr marT="45724" marB="45724"/>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b="1" kern="1200" dirty="0" smtClean="0">
                          <a:solidFill>
                            <a:schemeClr val="tx1"/>
                          </a:solidFill>
                        </a:rPr>
                        <a:t>&lt;140/80 mmHg</a:t>
                      </a:r>
                      <a:r>
                        <a:rPr lang="en-US" sz="2800" b="1" kern="1200" baseline="30000" dirty="0" smtClean="0">
                          <a:solidFill>
                            <a:schemeClr val="tx1"/>
                          </a:solidFill>
                        </a:rPr>
                        <a:t>†</a:t>
                      </a:r>
                      <a:endParaRPr lang="en-US" sz="2800" b="1" dirty="0">
                        <a:solidFill>
                          <a:schemeClr val="tx1"/>
                        </a:solidFill>
                      </a:endParaRPr>
                    </a:p>
                  </a:txBody>
                  <a:tcPr marT="45724" marB="45724"/>
                </a:tc>
              </a:tr>
              <a:tr h="1950903">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b="1" kern="1200" dirty="0" smtClean="0">
                          <a:solidFill>
                            <a:schemeClr val="tx1"/>
                          </a:solidFill>
                        </a:rPr>
                        <a:t>Lipids: LDL cholesterol</a:t>
                      </a:r>
                      <a:endParaRPr lang="en-US" sz="2800" b="1" dirty="0">
                        <a:solidFill>
                          <a:schemeClr val="tx1"/>
                        </a:solidFill>
                      </a:endParaRPr>
                    </a:p>
                  </a:txBody>
                  <a:tcPr marT="45724" marB="45724"/>
                </a:tc>
                <a:tc>
                  <a:txBody>
                    <a:bodyPr/>
                    <a:lstStyle/>
                    <a:p>
                      <a:pPr>
                        <a:spcBef>
                          <a:spcPts val="600"/>
                        </a:spcBef>
                        <a:spcAft>
                          <a:spcPts val="600"/>
                        </a:spcAft>
                      </a:pPr>
                      <a:r>
                        <a:rPr lang="en-US" sz="2800" b="1" kern="1200" dirty="0" smtClean="0">
                          <a:solidFill>
                            <a:schemeClr val="tx1"/>
                          </a:solidFill>
                        </a:rPr>
                        <a:t>&lt;100 mg/dL (&lt;2.6 mmol/L)</a:t>
                      </a:r>
                      <a:r>
                        <a:rPr lang="en-US" sz="2800" b="1" kern="1200" baseline="30000" dirty="0" smtClean="0">
                          <a:solidFill>
                            <a:schemeClr val="tx1"/>
                          </a:solidFill>
                        </a:rPr>
                        <a:t>‡</a:t>
                      </a:r>
                    </a:p>
                    <a:p>
                      <a:pPr>
                        <a:spcBef>
                          <a:spcPts val="600"/>
                        </a:spcBef>
                        <a:spcAft>
                          <a:spcPts val="600"/>
                        </a:spcAft>
                      </a:pPr>
                      <a:r>
                        <a:rPr lang="en-US" sz="2800" b="1" kern="1200" baseline="0" dirty="0" smtClean="0">
                          <a:solidFill>
                            <a:schemeClr val="tx1"/>
                          </a:solidFill>
                        </a:rPr>
                        <a:t>Statin therapy for those with history of MI or age &gt;40+ or other risk factors</a:t>
                      </a:r>
                    </a:p>
                  </a:txBody>
                  <a:tcPr marT="45724" marB="45724"/>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err="1" smtClean="0"/>
              <a:t>Antiplatelet</a:t>
            </a:r>
            <a:r>
              <a:rPr lang="en-US" sz="4000" dirty="0" smtClean="0"/>
              <a:t> Agents (1)</a:t>
            </a:r>
          </a:p>
        </p:txBody>
      </p:sp>
      <p:pic>
        <p:nvPicPr>
          <p:cNvPr id="8192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1):S40</a:t>
            </a:r>
          </a:p>
        </p:txBody>
      </p:sp>
      <p:sp>
        <p:nvSpPr>
          <p:cNvPr id="81925" name="Content Placeholder 6"/>
          <p:cNvSpPr>
            <a:spLocks noGrp="1"/>
          </p:cNvSpPr>
          <p:nvPr>
            <p:ph idx="1"/>
          </p:nvPr>
        </p:nvSpPr>
        <p:spPr>
          <a:xfrm>
            <a:off x="457200" y="1774825"/>
            <a:ext cx="8534400" cy="4854575"/>
          </a:xfrm>
        </p:spPr>
        <p:txBody>
          <a:bodyPr/>
          <a:lstStyle/>
          <a:p>
            <a:pPr>
              <a:lnSpc>
                <a:spcPct val="150000"/>
              </a:lnSpc>
              <a:buFont typeface="Wingdings 2" pitchFamily="18" charset="2"/>
              <a:buNone/>
            </a:pPr>
            <a:r>
              <a:rPr lang="en-US" altLang="en-US" sz="2400" b="1" smtClean="0"/>
              <a:t>Consider aspirin therapy (75–162 mg/day) </a:t>
            </a:r>
          </a:p>
          <a:p>
            <a:pPr>
              <a:lnSpc>
                <a:spcPct val="150000"/>
              </a:lnSpc>
            </a:pPr>
            <a:r>
              <a:rPr lang="en-US" altLang="en-US" sz="2000" b="1" smtClean="0"/>
              <a:t>As a primary prevention strategy in those with type 1 or type 2 diabetes at increased cardiovascular risk (10-year risk &gt;10%)</a:t>
            </a:r>
          </a:p>
          <a:p>
            <a:pPr>
              <a:lnSpc>
                <a:spcPct val="150000"/>
              </a:lnSpc>
            </a:pPr>
            <a:r>
              <a:rPr lang="en-US" altLang="en-US" sz="2000" b="1" smtClean="0"/>
              <a:t>Includes most men &gt;50 years of age or women &gt;60 years of age who have at least one additional major risk factor</a:t>
            </a:r>
          </a:p>
          <a:p>
            <a:pPr lvl="1">
              <a:lnSpc>
                <a:spcPct val="150000"/>
              </a:lnSpc>
            </a:pPr>
            <a:r>
              <a:rPr lang="en-US" altLang="en-US" sz="1800" b="1" smtClean="0"/>
              <a:t>Family history of CVD</a:t>
            </a:r>
          </a:p>
          <a:p>
            <a:pPr lvl="1">
              <a:lnSpc>
                <a:spcPct val="150000"/>
              </a:lnSpc>
            </a:pPr>
            <a:r>
              <a:rPr lang="en-US" altLang="en-US" sz="1800" b="1" smtClean="0"/>
              <a:t>Hypertension</a:t>
            </a:r>
          </a:p>
          <a:p>
            <a:pPr lvl="1">
              <a:lnSpc>
                <a:spcPct val="150000"/>
              </a:lnSpc>
            </a:pPr>
            <a:r>
              <a:rPr lang="en-US" altLang="en-US" sz="1800" b="1" smtClean="0"/>
              <a:t>Smoking</a:t>
            </a:r>
          </a:p>
          <a:p>
            <a:pPr lvl="1">
              <a:lnSpc>
                <a:spcPct val="150000"/>
              </a:lnSpc>
            </a:pPr>
            <a:r>
              <a:rPr lang="en-US" altLang="en-US" sz="1800" b="1" smtClean="0"/>
              <a:t>Dyslipidemia</a:t>
            </a:r>
          </a:p>
          <a:p>
            <a:pPr lvl="1">
              <a:lnSpc>
                <a:spcPct val="150000"/>
              </a:lnSpc>
            </a:pPr>
            <a:r>
              <a:rPr lang="en-US" altLang="en-US" sz="1800" b="1" smtClean="0"/>
              <a:t>Albuminuria</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err="1" smtClean="0"/>
              <a:t>Antiplatelet</a:t>
            </a:r>
            <a:r>
              <a:rPr lang="en-US" sz="4000" dirty="0" smtClean="0"/>
              <a:t> Agents (2)</a:t>
            </a:r>
          </a:p>
        </p:txBody>
      </p:sp>
      <p:pic>
        <p:nvPicPr>
          <p:cNvPr id="8294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1):S40</a:t>
            </a:r>
          </a:p>
        </p:txBody>
      </p:sp>
      <p:sp>
        <p:nvSpPr>
          <p:cNvPr id="82949" name="Content Placeholder 7"/>
          <p:cNvSpPr>
            <a:spLocks noGrp="1"/>
          </p:cNvSpPr>
          <p:nvPr>
            <p:ph idx="1"/>
          </p:nvPr>
        </p:nvSpPr>
        <p:spPr/>
        <p:txBody>
          <a:bodyPr/>
          <a:lstStyle/>
          <a:p>
            <a:pPr>
              <a:lnSpc>
                <a:spcPct val="150000"/>
              </a:lnSpc>
            </a:pPr>
            <a:r>
              <a:rPr lang="en-US" altLang="en-US" sz="2400" b="1" dirty="0" smtClean="0">
                <a:solidFill>
                  <a:srgbClr val="FF0000"/>
                </a:solidFill>
              </a:rPr>
              <a:t>Aspirin should not be recommended for CVD prevention for adults with diabetes at low CVD risk, since potential adverse effects from bleeding likely offset potential benefits </a:t>
            </a:r>
          </a:p>
          <a:p>
            <a:pPr marL="962025" lvl="3" indent="-342900">
              <a:lnSpc>
                <a:spcPct val="150000"/>
              </a:lnSpc>
            </a:pPr>
            <a:r>
              <a:rPr lang="en-US" altLang="en-US" b="1" dirty="0" smtClean="0"/>
              <a:t>Low risk: 10-year CVD risk &lt;5%, such as in men &lt;50 years, women &lt;60 years with no major additional CVD risk factors </a:t>
            </a:r>
          </a:p>
          <a:p>
            <a:pPr marL="342900" lvl="1" indent="-342900">
              <a:lnSpc>
                <a:spcPct val="150000"/>
              </a:lnSpc>
            </a:pPr>
            <a:r>
              <a:rPr lang="en-US" altLang="en-US" sz="2400" b="1" dirty="0" smtClean="0"/>
              <a:t>In patients in these age groups with multiple other risk factors (10-year risk 5</a:t>
            </a:r>
            <a:r>
              <a:rPr lang="en-US" altLang="en-US" sz="2400" b="1" dirty="0" smtClean="0">
                <a:ea typeface="Verdana" pitchFamily="34" charset="0"/>
                <a:cs typeface="Verdana" pitchFamily="34" charset="0"/>
              </a:rPr>
              <a:t>–</a:t>
            </a:r>
            <a:r>
              <a:rPr lang="en-US" altLang="en-US" sz="2400" b="1" dirty="0" smtClean="0"/>
              <a:t>10%), clinical judgment is required</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err="1" smtClean="0"/>
              <a:t>Antiplatelet</a:t>
            </a:r>
            <a:r>
              <a:rPr lang="en-US" sz="4000" dirty="0" smtClean="0"/>
              <a:t> Agents (3)</a:t>
            </a:r>
          </a:p>
        </p:txBody>
      </p:sp>
      <p:pic>
        <p:nvPicPr>
          <p:cNvPr id="8397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1):S40</a:t>
            </a:r>
          </a:p>
        </p:txBody>
      </p:sp>
      <p:sp>
        <p:nvSpPr>
          <p:cNvPr id="83973" name="Content Placeholder 7"/>
          <p:cNvSpPr>
            <a:spLocks noGrp="1"/>
          </p:cNvSpPr>
          <p:nvPr>
            <p:ph idx="1"/>
          </p:nvPr>
        </p:nvSpPr>
        <p:spPr/>
        <p:txBody>
          <a:bodyPr/>
          <a:lstStyle/>
          <a:p>
            <a:pPr>
              <a:lnSpc>
                <a:spcPct val="150000"/>
              </a:lnSpc>
            </a:pPr>
            <a:r>
              <a:rPr lang="en-US" altLang="en-US" sz="2400" b="1" dirty="0" smtClean="0"/>
              <a:t>Use aspirin therapy (75–162 mg/day)</a:t>
            </a:r>
          </a:p>
          <a:p>
            <a:pPr lvl="1">
              <a:lnSpc>
                <a:spcPct val="150000"/>
              </a:lnSpc>
            </a:pPr>
            <a:r>
              <a:rPr lang="en-US" altLang="en-US" sz="2000" b="1" dirty="0" smtClean="0"/>
              <a:t>Secondary prevention strategy in those with diabetes with a history of CVD </a:t>
            </a:r>
          </a:p>
          <a:p>
            <a:pPr>
              <a:lnSpc>
                <a:spcPct val="150000"/>
              </a:lnSpc>
            </a:pPr>
            <a:r>
              <a:rPr lang="en-US" altLang="en-US" sz="2400" b="1" dirty="0" smtClean="0"/>
              <a:t>For patients with CVD and documented aspirin allergy</a:t>
            </a:r>
          </a:p>
          <a:p>
            <a:pPr lvl="1">
              <a:lnSpc>
                <a:spcPct val="150000"/>
              </a:lnSpc>
            </a:pPr>
            <a:r>
              <a:rPr lang="en-US" altLang="en-US" sz="2000" b="1" dirty="0" err="1" smtClean="0"/>
              <a:t>Clopidogrel</a:t>
            </a:r>
            <a:r>
              <a:rPr lang="en-US" altLang="en-US" sz="2000" b="1" dirty="0" smtClean="0"/>
              <a:t> (75 mg/day) should be used </a:t>
            </a:r>
          </a:p>
          <a:p>
            <a:pPr>
              <a:lnSpc>
                <a:spcPct val="150000"/>
              </a:lnSpc>
            </a:pPr>
            <a:r>
              <a:rPr lang="en-US" altLang="en-US" sz="2400" b="1" dirty="0" smtClean="0">
                <a:solidFill>
                  <a:srgbClr val="FF0000"/>
                </a:solidFill>
              </a:rPr>
              <a:t>Dual antiplatelet therapy is reasonable for up to a year after an acute coronary syndrome</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smtClean="0"/>
              <a:t>Smoking Cessation</a:t>
            </a:r>
          </a:p>
        </p:txBody>
      </p:sp>
      <p:pic>
        <p:nvPicPr>
          <p:cNvPr id="8499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1):S41</a:t>
            </a:r>
          </a:p>
        </p:txBody>
      </p:sp>
      <p:sp>
        <p:nvSpPr>
          <p:cNvPr id="84997" name="Content Placeholder 7"/>
          <p:cNvSpPr>
            <a:spLocks noGrp="1"/>
          </p:cNvSpPr>
          <p:nvPr>
            <p:ph idx="1"/>
          </p:nvPr>
        </p:nvSpPr>
        <p:spPr>
          <a:xfrm>
            <a:off x="457200" y="1774825"/>
            <a:ext cx="8229600" cy="2492375"/>
          </a:xfrm>
        </p:spPr>
        <p:txBody>
          <a:bodyPr/>
          <a:lstStyle/>
          <a:p>
            <a:pPr>
              <a:lnSpc>
                <a:spcPct val="150000"/>
              </a:lnSpc>
            </a:pPr>
            <a:r>
              <a:rPr lang="en-US" altLang="en-US" sz="2400" b="1" dirty="0" smtClean="0"/>
              <a:t>Advise all patients not to smoke or use tobacco </a:t>
            </a:r>
            <a:r>
              <a:rPr lang="en-US" altLang="en-US" sz="2400" b="1" dirty="0" smtClean="0"/>
              <a:t>products</a:t>
            </a:r>
          </a:p>
          <a:p>
            <a:pPr marL="119062" indent="0">
              <a:lnSpc>
                <a:spcPct val="150000"/>
              </a:lnSpc>
              <a:buNone/>
            </a:pPr>
            <a:r>
              <a:rPr lang="en-US" altLang="en-US" sz="2400" b="1" dirty="0" smtClean="0"/>
              <a:t> </a:t>
            </a:r>
            <a:endParaRPr lang="en-US" altLang="en-US" sz="2400" b="1" dirty="0" smtClean="0"/>
          </a:p>
          <a:p>
            <a:pPr>
              <a:lnSpc>
                <a:spcPct val="150000"/>
              </a:lnSpc>
            </a:pPr>
            <a:r>
              <a:rPr lang="en-US" altLang="en-US" sz="2400" b="1" dirty="0" smtClean="0"/>
              <a:t>Include smoking cessation counseling and other forms of treatment as a routine component of diabetes care</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smtClean="0"/>
              <a:t>Cardiovascular Disease (1)</a:t>
            </a:r>
          </a:p>
        </p:txBody>
      </p:sp>
      <p:pic>
        <p:nvPicPr>
          <p:cNvPr id="8601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1):S42</a:t>
            </a:r>
          </a:p>
        </p:txBody>
      </p:sp>
      <p:sp>
        <p:nvSpPr>
          <p:cNvPr id="86021" name="Content Placeholder 7"/>
          <p:cNvSpPr>
            <a:spLocks noGrp="1"/>
          </p:cNvSpPr>
          <p:nvPr>
            <p:ph idx="1"/>
          </p:nvPr>
        </p:nvSpPr>
        <p:spPr>
          <a:xfrm>
            <a:off x="457200" y="1774825"/>
            <a:ext cx="8229600" cy="2492375"/>
          </a:xfrm>
        </p:spPr>
        <p:txBody>
          <a:bodyPr/>
          <a:lstStyle/>
          <a:p>
            <a:pPr>
              <a:lnSpc>
                <a:spcPct val="150000"/>
              </a:lnSpc>
              <a:buFont typeface="Wingdings 2" pitchFamily="18" charset="2"/>
              <a:buNone/>
            </a:pPr>
            <a:r>
              <a:rPr lang="en-US" altLang="en-US" sz="2400" b="1" smtClean="0"/>
              <a:t>Screening</a:t>
            </a:r>
          </a:p>
          <a:p>
            <a:pPr>
              <a:lnSpc>
                <a:spcPct val="150000"/>
              </a:lnSpc>
            </a:pPr>
            <a:r>
              <a:rPr lang="en-US" altLang="en-US" sz="2400" b="1" smtClean="0"/>
              <a:t>In asymptomatic patients, routine screening for CAD is not recommended because it does not improve outcomes as long as CVD risk factors are treated</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smtClean="0"/>
              <a:t>Cardiovascular Disease (2)</a:t>
            </a:r>
          </a:p>
        </p:txBody>
      </p:sp>
      <p:pic>
        <p:nvPicPr>
          <p:cNvPr id="8704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1):S42</a:t>
            </a:r>
          </a:p>
        </p:txBody>
      </p:sp>
      <p:sp>
        <p:nvSpPr>
          <p:cNvPr id="87045" name="Content Placeholder 7"/>
          <p:cNvSpPr>
            <a:spLocks noGrp="1"/>
          </p:cNvSpPr>
          <p:nvPr>
            <p:ph idx="1"/>
          </p:nvPr>
        </p:nvSpPr>
        <p:spPr>
          <a:xfrm>
            <a:off x="457200" y="1600200"/>
            <a:ext cx="8229600" cy="4549775"/>
          </a:xfrm>
        </p:spPr>
        <p:txBody>
          <a:bodyPr/>
          <a:lstStyle/>
          <a:p>
            <a:pPr>
              <a:lnSpc>
                <a:spcPct val="150000"/>
              </a:lnSpc>
              <a:buFont typeface="Wingdings 2" pitchFamily="18" charset="2"/>
              <a:buNone/>
            </a:pPr>
            <a:r>
              <a:rPr lang="en-US" altLang="en-US" sz="2400" b="1" smtClean="0"/>
              <a:t>Treatment (1)</a:t>
            </a:r>
          </a:p>
          <a:p>
            <a:pPr>
              <a:lnSpc>
                <a:spcPct val="150000"/>
              </a:lnSpc>
            </a:pPr>
            <a:r>
              <a:rPr lang="en-US" altLang="en-US" sz="2400" b="1" smtClean="0"/>
              <a:t>To reduce risk of cardiovascular events in patients with known CVD, consider</a:t>
            </a:r>
          </a:p>
          <a:p>
            <a:pPr lvl="1">
              <a:lnSpc>
                <a:spcPct val="150000"/>
              </a:lnSpc>
            </a:pPr>
            <a:r>
              <a:rPr lang="en-US" altLang="en-US" sz="2000" b="1" smtClean="0"/>
              <a:t>ACE inhibitor </a:t>
            </a:r>
          </a:p>
          <a:p>
            <a:pPr lvl="1">
              <a:lnSpc>
                <a:spcPct val="150000"/>
              </a:lnSpc>
            </a:pPr>
            <a:r>
              <a:rPr lang="en-US" altLang="en-US" sz="2000" b="1" smtClean="0"/>
              <a:t>Aspirin* </a:t>
            </a:r>
          </a:p>
          <a:p>
            <a:pPr lvl="1">
              <a:lnSpc>
                <a:spcPct val="150000"/>
              </a:lnSpc>
            </a:pPr>
            <a:r>
              <a:rPr lang="en-US" altLang="en-US" sz="2000" b="1" smtClean="0"/>
              <a:t>Statin therapy* </a:t>
            </a:r>
          </a:p>
          <a:p>
            <a:pPr>
              <a:lnSpc>
                <a:spcPct val="150000"/>
              </a:lnSpc>
            </a:pPr>
            <a:r>
              <a:rPr lang="en-US" altLang="en-US" sz="2400" b="1" smtClean="0"/>
              <a:t>In patients with a prior MI</a:t>
            </a:r>
          </a:p>
          <a:p>
            <a:pPr lvl="1">
              <a:lnSpc>
                <a:spcPct val="150000"/>
              </a:lnSpc>
            </a:pPr>
            <a:r>
              <a:rPr lang="en-US" altLang="en-US" sz="2000" b="1" smtClean="0"/>
              <a:t>β-blockers should be continued for at least 2 years after the event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a:t>
            </a:r>
            <a:br>
              <a:rPr lang="en-US" sz="4000" dirty="0" smtClean="0"/>
            </a:br>
            <a:r>
              <a:rPr lang="en-US" sz="4000" dirty="0" smtClean="0"/>
              <a:t>Cardiovascular Disease (3)</a:t>
            </a:r>
          </a:p>
        </p:txBody>
      </p:sp>
      <p:pic>
        <p:nvPicPr>
          <p:cNvPr id="8806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1):S42</a:t>
            </a:r>
          </a:p>
        </p:txBody>
      </p:sp>
      <p:sp>
        <p:nvSpPr>
          <p:cNvPr id="88069" name="Content Placeholder 7"/>
          <p:cNvSpPr>
            <a:spLocks noGrp="1"/>
          </p:cNvSpPr>
          <p:nvPr>
            <p:ph idx="1"/>
          </p:nvPr>
        </p:nvSpPr>
        <p:spPr>
          <a:xfrm>
            <a:off x="457200" y="1600200"/>
            <a:ext cx="8229600" cy="4549775"/>
          </a:xfrm>
        </p:spPr>
        <p:txBody>
          <a:bodyPr/>
          <a:lstStyle/>
          <a:p>
            <a:pPr>
              <a:lnSpc>
                <a:spcPct val="150000"/>
              </a:lnSpc>
              <a:buFont typeface="Wingdings 2" pitchFamily="18" charset="2"/>
              <a:buNone/>
            </a:pPr>
            <a:r>
              <a:rPr lang="en-US" altLang="en-US" sz="2400" b="1" dirty="0" smtClean="0"/>
              <a:t>Treatment (2)</a:t>
            </a:r>
          </a:p>
          <a:p>
            <a:pPr>
              <a:lnSpc>
                <a:spcPct val="150000"/>
              </a:lnSpc>
            </a:pPr>
            <a:r>
              <a:rPr lang="en-US" altLang="en-US" sz="2400" b="1" dirty="0" smtClean="0"/>
              <a:t>In patients with symptomatic heart failure, avoid thiazolidinedione treatment </a:t>
            </a:r>
          </a:p>
          <a:p>
            <a:pPr>
              <a:lnSpc>
                <a:spcPct val="150000"/>
              </a:lnSpc>
            </a:pPr>
            <a:r>
              <a:rPr lang="en-US" altLang="en-US" sz="2400" b="1" dirty="0" smtClean="0"/>
              <a:t>In patients with stable CHF, </a:t>
            </a:r>
            <a:r>
              <a:rPr lang="en-US" altLang="en-US" sz="2400" b="1" dirty="0" smtClean="0">
                <a:solidFill>
                  <a:srgbClr val="FF0000"/>
                </a:solidFill>
              </a:rPr>
              <a:t>metformin </a:t>
            </a:r>
          </a:p>
          <a:p>
            <a:pPr lvl="1">
              <a:lnSpc>
                <a:spcPct val="150000"/>
              </a:lnSpc>
            </a:pPr>
            <a:r>
              <a:rPr lang="en-US" altLang="en-US" sz="2000" b="1" dirty="0" smtClean="0"/>
              <a:t>May be used if </a:t>
            </a:r>
            <a:r>
              <a:rPr lang="en-US" altLang="en-US" sz="2000" b="1" dirty="0" smtClean="0">
                <a:solidFill>
                  <a:srgbClr val="FF0000"/>
                </a:solidFill>
              </a:rPr>
              <a:t>renal function is normal</a:t>
            </a:r>
          </a:p>
          <a:p>
            <a:pPr lvl="1">
              <a:lnSpc>
                <a:spcPct val="150000"/>
              </a:lnSpc>
            </a:pPr>
            <a:r>
              <a:rPr lang="en-US" altLang="en-US" sz="2000" b="1" dirty="0" smtClean="0"/>
              <a:t>Should be avoided in unstable or hospitalized patients with CHF</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Nephropathy</a:t>
            </a:r>
          </a:p>
        </p:txBody>
      </p:sp>
      <p:pic>
        <p:nvPicPr>
          <p:cNvPr id="8909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1):S42</a:t>
            </a:r>
          </a:p>
        </p:txBody>
      </p:sp>
      <p:sp>
        <p:nvSpPr>
          <p:cNvPr id="89093" name="Content Placeholder 7"/>
          <p:cNvSpPr>
            <a:spLocks noGrp="1"/>
          </p:cNvSpPr>
          <p:nvPr>
            <p:ph idx="1"/>
          </p:nvPr>
        </p:nvSpPr>
        <p:spPr>
          <a:xfrm>
            <a:off x="457200" y="1600200"/>
            <a:ext cx="8229600" cy="3200400"/>
          </a:xfrm>
        </p:spPr>
        <p:txBody>
          <a:bodyPr/>
          <a:lstStyle/>
          <a:p>
            <a:pPr>
              <a:lnSpc>
                <a:spcPct val="150000"/>
              </a:lnSpc>
            </a:pPr>
            <a:r>
              <a:rPr lang="en-US" altLang="en-US" sz="2800" b="1" smtClean="0"/>
              <a:t>To reduce the risk or slow the progression of nephropathy</a:t>
            </a:r>
          </a:p>
          <a:p>
            <a:pPr lvl="1">
              <a:lnSpc>
                <a:spcPct val="150000"/>
              </a:lnSpc>
            </a:pPr>
            <a:r>
              <a:rPr lang="en-US" altLang="en-US" b="1" smtClean="0"/>
              <a:t>Optimize glucose control </a:t>
            </a:r>
            <a:endParaRPr lang="en-US" altLang="en-US" b="1" smtClean="0">
              <a:solidFill>
                <a:srgbClr val="F8C206"/>
              </a:solidFill>
            </a:endParaRPr>
          </a:p>
          <a:p>
            <a:pPr lvl="1">
              <a:lnSpc>
                <a:spcPct val="150000"/>
              </a:lnSpc>
            </a:pPr>
            <a:r>
              <a:rPr lang="en-US" altLang="en-US" b="1" smtClean="0"/>
              <a:t>Optimize blood pressure control </a:t>
            </a:r>
            <a:endParaRPr lang="en-US" altLang="en-US" b="1" smtClean="0">
              <a:solidFill>
                <a:srgbClr val="F8C206"/>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Autofit/>
          </a:bodyPr>
          <a:lstStyle/>
          <a:p>
            <a:pPr algn="ctr" eaLnBrk="1" fontAlgn="auto" hangingPunct="1">
              <a:spcAft>
                <a:spcPts val="0"/>
              </a:spcAft>
              <a:defRPr/>
            </a:pPr>
            <a:r>
              <a:rPr lang="en-US" sz="4000" dirty="0" smtClean="0">
                <a:solidFill>
                  <a:schemeClr val="accent1">
                    <a:satMod val="150000"/>
                  </a:schemeClr>
                </a:solidFill>
              </a:rPr>
              <a:t>Top 10 countries  of diabetes</a:t>
            </a:r>
            <a:br>
              <a:rPr lang="en-US" sz="4000" dirty="0" smtClean="0">
                <a:solidFill>
                  <a:schemeClr val="accent1">
                    <a:satMod val="150000"/>
                  </a:schemeClr>
                </a:solidFill>
              </a:rPr>
            </a:br>
            <a:r>
              <a:rPr lang="en-US" sz="4000" dirty="0" smtClean="0">
                <a:solidFill>
                  <a:schemeClr val="accent1">
                    <a:satMod val="150000"/>
                  </a:schemeClr>
                </a:solidFill>
              </a:rPr>
              <a:t>(20-79 years), 2013</a:t>
            </a:r>
            <a:endParaRPr lang="en-US" sz="4000" dirty="0">
              <a:solidFill>
                <a:schemeClr val="accent1">
                  <a:satMod val="150000"/>
                </a:schemeClr>
              </a:solidFill>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t="15546" r="5086" b="7175"/>
          <a:stretch>
            <a:fillRect/>
          </a:stretch>
        </p:blipFill>
        <p:spPr bwMode="auto">
          <a:xfrm>
            <a:off x="2133600" y="1600200"/>
            <a:ext cx="4953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Nephropathy (1)</a:t>
            </a:r>
          </a:p>
        </p:txBody>
      </p:sp>
      <p:pic>
        <p:nvPicPr>
          <p:cNvPr id="9011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1):S42</a:t>
            </a:r>
          </a:p>
        </p:txBody>
      </p:sp>
      <p:sp>
        <p:nvSpPr>
          <p:cNvPr id="90117" name="Content Placeholder 7"/>
          <p:cNvSpPr>
            <a:spLocks noGrp="1"/>
          </p:cNvSpPr>
          <p:nvPr>
            <p:ph idx="1"/>
          </p:nvPr>
        </p:nvSpPr>
        <p:spPr>
          <a:xfrm>
            <a:off x="457200" y="1600200"/>
            <a:ext cx="8229600" cy="3200400"/>
          </a:xfrm>
        </p:spPr>
        <p:txBody>
          <a:bodyPr/>
          <a:lstStyle/>
          <a:p>
            <a:pPr>
              <a:lnSpc>
                <a:spcPct val="150000"/>
              </a:lnSpc>
            </a:pPr>
            <a:r>
              <a:rPr lang="en-US" altLang="en-US" sz="2800" b="1" dirty="0" smtClean="0"/>
              <a:t>Assess urine albumin excretion </a:t>
            </a:r>
            <a:r>
              <a:rPr lang="en-US" altLang="en-US" sz="2800" b="1" dirty="0" smtClean="0">
                <a:solidFill>
                  <a:srgbClr val="FF0000"/>
                </a:solidFill>
              </a:rPr>
              <a:t>annually </a:t>
            </a:r>
          </a:p>
          <a:p>
            <a:pPr lvl="1">
              <a:lnSpc>
                <a:spcPct val="150000"/>
              </a:lnSpc>
            </a:pPr>
            <a:r>
              <a:rPr lang="en-US" altLang="en-US" sz="2400" b="1" dirty="0" smtClean="0"/>
              <a:t>In type 1 diabetic patients with diabetes duration of </a:t>
            </a:r>
            <a:r>
              <a:rPr lang="en-US" altLang="en-US" sz="2400" b="1" dirty="0" smtClean="0">
                <a:solidFill>
                  <a:srgbClr val="FF0000"/>
                </a:solidFill>
              </a:rPr>
              <a:t>≥5 years</a:t>
            </a:r>
          </a:p>
          <a:p>
            <a:pPr lvl="1">
              <a:lnSpc>
                <a:spcPct val="150000"/>
              </a:lnSpc>
            </a:pPr>
            <a:r>
              <a:rPr lang="en-US" altLang="en-US" sz="2400" b="1" dirty="0" smtClean="0"/>
              <a:t>In all type 2 diabetic patients </a:t>
            </a:r>
            <a:r>
              <a:rPr lang="en-US" altLang="en-US" sz="2400" b="1" dirty="0" smtClean="0">
                <a:solidFill>
                  <a:srgbClr val="FF0000"/>
                </a:solidFill>
              </a:rPr>
              <a:t>at diagnosis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Nephropathy (2)</a:t>
            </a:r>
          </a:p>
        </p:txBody>
      </p:sp>
      <p:pic>
        <p:nvPicPr>
          <p:cNvPr id="9113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1):S42</a:t>
            </a:r>
          </a:p>
        </p:txBody>
      </p:sp>
      <p:sp>
        <p:nvSpPr>
          <p:cNvPr id="91141" name="Content Placeholder 7"/>
          <p:cNvSpPr>
            <a:spLocks noGrp="1"/>
          </p:cNvSpPr>
          <p:nvPr>
            <p:ph idx="1"/>
          </p:nvPr>
        </p:nvSpPr>
        <p:spPr>
          <a:xfrm>
            <a:off x="457200" y="1600200"/>
            <a:ext cx="8458200" cy="4572000"/>
          </a:xfrm>
        </p:spPr>
        <p:txBody>
          <a:bodyPr/>
          <a:lstStyle/>
          <a:p>
            <a:pPr>
              <a:lnSpc>
                <a:spcPct val="150000"/>
              </a:lnSpc>
              <a:buFont typeface="Wingdings 2" pitchFamily="18" charset="2"/>
              <a:buNone/>
            </a:pPr>
            <a:r>
              <a:rPr lang="en-US" altLang="en-US" sz="2400" b="1" smtClean="0"/>
              <a:t>Treatment (1)</a:t>
            </a:r>
          </a:p>
          <a:p>
            <a:pPr>
              <a:lnSpc>
                <a:spcPct val="150000"/>
              </a:lnSpc>
            </a:pPr>
            <a:r>
              <a:rPr lang="en-US" altLang="en-US" sz="2400" b="1" smtClean="0"/>
              <a:t>ACE inhibitor, ARB not recommended in diabetic patients with normal blood pressure, albumin excretion &lt;30 mg/24 h for primary prevention of diabetic kidney disease </a:t>
            </a:r>
          </a:p>
          <a:p>
            <a:pPr>
              <a:lnSpc>
                <a:spcPct val="150000"/>
              </a:lnSpc>
            </a:pPr>
            <a:r>
              <a:rPr lang="en-US" altLang="en-US" sz="2400" b="1" smtClean="0"/>
              <a:t>Nonpregnant patient with modestly elevated (30–299 mg/day)  or higher levels (&gt;300 mg/day)  of urinary albumin excretion</a:t>
            </a:r>
          </a:p>
          <a:p>
            <a:pPr>
              <a:lnSpc>
                <a:spcPct val="150000"/>
              </a:lnSpc>
            </a:pPr>
            <a:r>
              <a:rPr lang="en-US" altLang="en-US" sz="2400" b="1" smtClean="0"/>
              <a:t>Use either ACE inhibitors or ARBs (not both)</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Nephropathy (3)</a:t>
            </a:r>
          </a:p>
        </p:txBody>
      </p:sp>
      <p:pic>
        <p:nvPicPr>
          <p:cNvPr id="9216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1):S42–S43</a:t>
            </a:r>
          </a:p>
        </p:txBody>
      </p:sp>
      <p:sp>
        <p:nvSpPr>
          <p:cNvPr id="92165" name="Content Placeholder 7"/>
          <p:cNvSpPr>
            <a:spLocks noGrp="1"/>
          </p:cNvSpPr>
          <p:nvPr>
            <p:ph idx="1"/>
          </p:nvPr>
        </p:nvSpPr>
        <p:spPr>
          <a:xfrm>
            <a:off x="457200" y="1600200"/>
            <a:ext cx="8458200" cy="4572000"/>
          </a:xfrm>
        </p:spPr>
        <p:txBody>
          <a:bodyPr/>
          <a:lstStyle/>
          <a:p>
            <a:pPr>
              <a:lnSpc>
                <a:spcPct val="150000"/>
              </a:lnSpc>
              <a:buFont typeface="Wingdings 2" pitchFamily="18" charset="2"/>
              <a:buNone/>
            </a:pPr>
            <a:r>
              <a:rPr lang="en-US" altLang="en-US" sz="2400" b="1" smtClean="0"/>
              <a:t>Treatment (2)</a:t>
            </a:r>
          </a:p>
          <a:p>
            <a:pPr>
              <a:lnSpc>
                <a:spcPct val="150000"/>
              </a:lnSpc>
            </a:pPr>
            <a:r>
              <a:rPr lang="en-US" altLang="en-US" sz="2400" b="1" smtClean="0"/>
              <a:t>For people with diabetes and diabetic kidney disease (albuminuria &gt;30 mg/24 h), reducing dietary protein below usual intake not recommended </a:t>
            </a:r>
          </a:p>
          <a:p>
            <a:pPr lvl="1">
              <a:lnSpc>
                <a:spcPct val="150000"/>
              </a:lnSpc>
            </a:pPr>
            <a:r>
              <a:rPr lang="en-US" altLang="en-US" sz="2000" b="1" smtClean="0"/>
              <a:t>When ACE inhibitors, ARBs, or diuretics are used, monitor serum creatinine,  potassium levels for increased creatinine or changes in potassium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Nephropathy (4)</a:t>
            </a:r>
          </a:p>
        </p:txBody>
      </p:sp>
      <p:pic>
        <p:nvPicPr>
          <p:cNvPr id="9318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1):S42–S43</a:t>
            </a:r>
          </a:p>
        </p:txBody>
      </p:sp>
      <p:sp>
        <p:nvSpPr>
          <p:cNvPr id="93189" name="Content Placeholder 7"/>
          <p:cNvSpPr>
            <a:spLocks noGrp="1"/>
          </p:cNvSpPr>
          <p:nvPr>
            <p:ph idx="1"/>
          </p:nvPr>
        </p:nvSpPr>
        <p:spPr>
          <a:xfrm>
            <a:off x="457200" y="1524000"/>
            <a:ext cx="8534400" cy="4953000"/>
          </a:xfrm>
        </p:spPr>
        <p:txBody>
          <a:bodyPr/>
          <a:lstStyle/>
          <a:p>
            <a:pPr>
              <a:lnSpc>
                <a:spcPct val="150000"/>
              </a:lnSpc>
              <a:buFont typeface="Wingdings 2" pitchFamily="18" charset="2"/>
              <a:buNone/>
            </a:pPr>
            <a:r>
              <a:rPr lang="en-US" altLang="en-US" sz="2400" b="1" smtClean="0"/>
              <a:t>Treatment (3)</a:t>
            </a:r>
          </a:p>
          <a:p>
            <a:pPr>
              <a:lnSpc>
                <a:spcPct val="150000"/>
              </a:lnSpc>
            </a:pPr>
            <a:r>
              <a:rPr lang="en-US" altLang="en-US" sz="2400" b="1" smtClean="0"/>
              <a:t>Reasonable to continue monitoring urine albumin excretion to assess both response to therapy and disease progression </a:t>
            </a:r>
          </a:p>
          <a:p>
            <a:pPr>
              <a:lnSpc>
                <a:spcPct val="150000"/>
              </a:lnSpc>
            </a:pPr>
            <a:r>
              <a:rPr lang="en-US" altLang="en-US" sz="2400" b="1" smtClean="0"/>
              <a:t>When eGFR is &lt;60 mL/min/1.73 m2, evaluate and manage potential complications of CKD </a:t>
            </a:r>
          </a:p>
          <a:p>
            <a:pPr>
              <a:lnSpc>
                <a:spcPct val="150000"/>
              </a:lnSpc>
            </a:pPr>
            <a:r>
              <a:rPr lang="en-US" altLang="en-US" sz="2400" b="1" smtClean="0"/>
              <a:t>Consider referral to a physician experienced in care of kidney disease </a:t>
            </a:r>
          </a:p>
          <a:p>
            <a:pPr>
              <a:lnSpc>
                <a:spcPct val="150000"/>
              </a:lnSpc>
            </a:pPr>
            <a:r>
              <a:rPr lang="en-US" altLang="en-US" sz="2400" b="1" smtClean="0"/>
              <a:t>Uncertainty about etiology; difficult management issues; advanced kidney disease</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Management of CKD</a:t>
            </a:r>
            <a:br>
              <a:rPr lang="en-US" sz="4000" dirty="0" smtClean="0"/>
            </a:br>
            <a:r>
              <a:rPr lang="en-US" sz="4000" dirty="0" smtClean="0"/>
              <a:t>in Diabetes (1)</a:t>
            </a:r>
          </a:p>
        </p:txBody>
      </p:sp>
      <p:pic>
        <p:nvPicPr>
          <p:cNvPr id="9421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3"/>
          <p:cNvSpPr txBox="1">
            <a:spLocks noChangeArrowheads="1"/>
          </p:cNvSpPr>
          <p:nvPr/>
        </p:nvSpPr>
        <p:spPr bwMode="auto">
          <a:xfrm>
            <a:off x="0" y="65532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1):S45; Table 13; Adapted from http://www.kidney.org/professionals/KDOQI/guideline_diabetes</a:t>
            </a:r>
          </a:p>
        </p:txBody>
      </p:sp>
      <p:graphicFrame>
        <p:nvGraphicFramePr>
          <p:cNvPr id="9" name="Content Placeholder 3"/>
          <p:cNvGraphicFramePr>
            <a:graphicFrameLocks noGrp="1"/>
          </p:cNvGraphicFramePr>
          <p:nvPr>
            <p:ph idx="1"/>
          </p:nvPr>
        </p:nvGraphicFramePr>
        <p:xfrm>
          <a:off x="533400" y="1676400"/>
          <a:ext cx="8229600" cy="4567259"/>
        </p:xfrm>
        <a:graphic>
          <a:graphicData uri="http://schemas.openxmlformats.org/drawingml/2006/table">
            <a:tbl>
              <a:tblPr bandRow="1">
                <a:tableStyleId>{2D5ABB26-0587-4C30-8999-92F81FD0307C}</a:tableStyleId>
              </a:tblPr>
              <a:tblGrid>
                <a:gridCol w="2057400"/>
                <a:gridCol w="6172200"/>
              </a:tblGrid>
              <a:tr h="640072">
                <a:tc>
                  <a:txBody>
                    <a:bodyPr/>
                    <a:lstStyle/>
                    <a:p>
                      <a:pPr algn="ctr"/>
                      <a:endParaRPr lang="en-US" sz="1800" b="1" dirty="0" smtClean="0">
                        <a:solidFill>
                          <a:schemeClr val="tx1"/>
                        </a:solidFill>
                      </a:endParaRPr>
                    </a:p>
                    <a:p>
                      <a:pPr algn="ctr"/>
                      <a:r>
                        <a:rPr lang="en-US" sz="1800" b="1" dirty="0" smtClean="0">
                          <a:solidFill>
                            <a:schemeClr val="tx1"/>
                          </a:solidFill>
                        </a:rPr>
                        <a:t>GFR</a:t>
                      </a:r>
                      <a:endParaRPr lang="en-US" sz="1800" b="1" dirty="0">
                        <a:solidFill>
                          <a:schemeClr val="tx1"/>
                        </a:solidFill>
                      </a:endParaRPr>
                    </a:p>
                  </a:txBody>
                  <a:tcPr marT="45718" marB="45718">
                    <a:lnB w="28575" cap="flat" cmpd="sng" algn="ctr">
                      <a:solidFill>
                        <a:srgbClr val="F8C206"/>
                      </a:solidFill>
                      <a:prstDash val="solid"/>
                      <a:round/>
                      <a:headEnd type="none" w="med" len="med"/>
                      <a:tailEnd type="none" w="med" len="med"/>
                    </a:lnB>
                  </a:tcPr>
                </a:tc>
                <a:tc>
                  <a:txBody>
                    <a:bodyPr/>
                    <a:lstStyle/>
                    <a:p>
                      <a:pPr algn="ctr"/>
                      <a:endParaRPr lang="en-US" sz="1800" b="1" kern="1200" dirty="0" smtClean="0">
                        <a:solidFill>
                          <a:schemeClr val="tx1"/>
                        </a:solidFill>
                      </a:endParaRPr>
                    </a:p>
                    <a:p>
                      <a:pPr algn="ctr"/>
                      <a:r>
                        <a:rPr lang="en-US" sz="1800" b="1" kern="1200" dirty="0" smtClean="0">
                          <a:solidFill>
                            <a:schemeClr val="tx1"/>
                          </a:solidFill>
                        </a:rPr>
                        <a:t>Recommended</a:t>
                      </a:r>
                      <a:endParaRPr lang="en-US" sz="1800" b="1" dirty="0">
                        <a:solidFill>
                          <a:schemeClr val="tx1"/>
                        </a:solidFill>
                      </a:endParaRPr>
                    </a:p>
                  </a:txBody>
                  <a:tcPr marT="45718" marB="45718">
                    <a:lnB w="28575" cap="flat" cmpd="sng" algn="ctr">
                      <a:solidFill>
                        <a:srgbClr val="F8C206"/>
                      </a:solidFill>
                      <a:prstDash val="solid"/>
                      <a:round/>
                      <a:headEnd type="none" w="med" len="med"/>
                      <a:tailEnd type="none" w="med" len="med"/>
                    </a:lnB>
                  </a:tcPr>
                </a:tc>
              </a:tr>
              <a:tr h="640072">
                <a:tc>
                  <a:txBody>
                    <a:bodyPr/>
                    <a:lstStyle/>
                    <a:p>
                      <a:pPr algn="ctr"/>
                      <a:r>
                        <a:rPr lang="en-US" sz="1800" b="1" dirty="0" smtClean="0">
                          <a:solidFill>
                            <a:schemeClr val="tx1"/>
                          </a:solidFill>
                        </a:rPr>
                        <a:t>All patients</a:t>
                      </a:r>
                      <a:endParaRPr lang="en-US" sz="1800" b="1" dirty="0">
                        <a:solidFill>
                          <a:schemeClr val="tx1"/>
                        </a:solidFill>
                      </a:endParaRPr>
                    </a:p>
                  </a:txBody>
                  <a:tcPr marT="45718" marB="45718">
                    <a:lnT w="28575" cap="flat" cmpd="sng" algn="ctr">
                      <a:solidFill>
                        <a:srgbClr val="F8C206"/>
                      </a:solidFill>
                      <a:prstDash val="solid"/>
                      <a:round/>
                      <a:headEnd type="none" w="med" len="med"/>
                      <a:tailEnd type="none" w="med" len="med"/>
                    </a:lnT>
                  </a:tcPr>
                </a:tc>
                <a:tc>
                  <a:txBody>
                    <a:bodyPr/>
                    <a:lstStyle/>
                    <a:p>
                      <a:r>
                        <a:rPr lang="en-US" sz="1800" b="1" kern="1200" baseline="0" dirty="0" smtClean="0">
                          <a:solidFill>
                            <a:schemeClr val="tx1"/>
                          </a:solidFill>
                          <a:latin typeface="+mn-lt"/>
                          <a:ea typeface="+mn-ea"/>
                          <a:cs typeface="+mn-cs"/>
                        </a:rPr>
                        <a:t>Yearly measurement of creatinine, urinary albumin excretion, potassium</a:t>
                      </a:r>
                      <a:endParaRPr lang="en-US" sz="1800" b="1" dirty="0">
                        <a:solidFill>
                          <a:schemeClr val="tx1"/>
                        </a:solidFill>
                      </a:endParaRPr>
                    </a:p>
                  </a:txBody>
                  <a:tcPr marT="45718" marB="45718">
                    <a:lnT w="28575" cap="flat" cmpd="sng" algn="ctr">
                      <a:solidFill>
                        <a:srgbClr val="F8C206"/>
                      </a:solidFill>
                      <a:prstDash val="solid"/>
                      <a:round/>
                      <a:headEnd type="none" w="med" len="med"/>
                      <a:tailEnd type="none" w="med" len="med"/>
                    </a:lnT>
                  </a:tcPr>
                </a:tc>
              </a:tr>
              <a:tr h="640072">
                <a:tc>
                  <a:txBody>
                    <a:bodyPr/>
                    <a:lstStyle/>
                    <a:p>
                      <a:pPr algn="ctr"/>
                      <a:r>
                        <a:rPr lang="en-US" sz="1800" b="1" dirty="0" smtClean="0">
                          <a:solidFill>
                            <a:schemeClr val="tx1"/>
                          </a:solidFill>
                        </a:rPr>
                        <a:t>45-60</a:t>
                      </a:r>
                      <a:endParaRPr lang="en-US" sz="1800" b="1" dirty="0">
                        <a:solidFill>
                          <a:schemeClr val="tx1"/>
                        </a:solidFill>
                      </a:endParaRPr>
                    </a:p>
                  </a:txBody>
                  <a:tcPr marT="45718" marB="45718"/>
                </a:tc>
                <a:tc>
                  <a:txBody>
                    <a:bodyPr/>
                    <a:lstStyle/>
                    <a:p>
                      <a:r>
                        <a:rPr lang="en-US" sz="1800" b="1" kern="1200" baseline="0" dirty="0" smtClean="0">
                          <a:solidFill>
                            <a:schemeClr val="tx1"/>
                          </a:solidFill>
                          <a:latin typeface="+mn-lt"/>
                          <a:ea typeface="+mn-ea"/>
                          <a:cs typeface="+mn-cs"/>
                        </a:rPr>
                        <a:t>Referral to a nephrologist if possibility for nondiabetic kidney disease exists</a:t>
                      </a:r>
                    </a:p>
                  </a:txBody>
                  <a:tcPr marT="45718" marB="45718"/>
                </a:tc>
              </a:tr>
              <a:tr h="365754">
                <a:tc>
                  <a:txBody>
                    <a:bodyPr/>
                    <a:lstStyle/>
                    <a:p>
                      <a:pPr algn="ctr"/>
                      <a:endParaRPr lang="en-US" sz="1800" b="1" dirty="0">
                        <a:solidFill>
                          <a:schemeClr val="tx1"/>
                        </a:solidFill>
                      </a:endParaRPr>
                    </a:p>
                  </a:txBody>
                  <a:tcPr marT="45718" marB="45718"/>
                </a:tc>
                <a:tc>
                  <a:txBody>
                    <a:bodyPr/>
                    <a:lstStyle/>
                    <a:p>
                      <a:r>
                        <a:rPr lang="en-US" sz="1800" b="1" kern="1200" baseline="0" dirty="0" smtClean="0">
                          <a:solidFill>
                            <a:schemeClr val="tx1"/>
                          </a:solidFill>
                          <a:latin typeface="+mn-lt"/>
                          <a:ea typeface="+mn-ea"/>
                          <a:cs typeface="+mn-cs"/>
                        </a:rPr>
                        <a:t>Consider dose adjustment of medications</a:t>
                      </a:r>
                    </a:p>
                  </a:txBody>
                  <a:tcPr marT="45718" marB="45718"/>
                </a:tc>
              </a:tr>
              <a:tr h="365754">
                <a:tc>
                  <a:txBody>
                    <a:bodyPr/>
                    <a:lstStyle/>
                    <a:p>
                      <a:pPr algn="ctr"/>
                      <a:endParaRPr lang="en-US" sz="1800" b="1" dirty="0">
                        <a:solidFill>
                          <a:schemeClr val="tx1"/>
                        </a:solidFill>
                      </a:endParaRPr>
                    </a:p>
                  </a:txBody>
                  <a:tcPr marT="45718" marB="45718"/>
                </a:tc>
                <a:tc>
                  <a:txBody>
                    <a:bodyPr/>
                    <a:lstStyle/>
                    <a:p>
                      <a:r>
                        <a:rPr lang="en-US" sz="1800" b="1" kern="1200" baseline="0" dirty="0" smtClean="0">
                          <a:solidFill>
                            <a:schemeClr val="tx1"/>
                          </a:solidFill>
                          <a:latin typeface="+mn-lt"/>
                          <a:ea typeface="+mn-ea"/>
                          <a:cs typeface="+mn-cs"/>
                        </a:rPr>
                        <a:t>Monitor eGFR every 6 months</a:t>
                      </a:r>
                      <a:endParaRPr lang="en-US" sz="1800" b="1" dirty="0">
                        <a:solidFill>
                          <a:schemeClr val="tx1"/>
                        </a:solidFill>
                      </a:endParaRPr>
                    </a:p>
                  </a:txBody>
                  <a:tcPr marT="45718" marB="45718"/>
                </a:tc>
              </a:tr>
              <a:tr h="818251">
                <a:tc>
                  <a:txBody>
                    <a:bodyPr/>
                    <a:lstStyle/>
                    <a:p>
                      <a:pPr algn="ctr"/>
                      <a:endParaRPr lang="en-US" sz="1800" b="1" dirty="0">
                        <a:solidFill>
                          <a:schemeClr val="tx1"/>
                        </a:solidFill>
                      </a:endParaRPr>
                    </a:p>
                  </a:txBody>
                  <a:tcPr marT="45718" marB="45718"/>
                </a:tc>
                <a:tc>
                  <a:txBody>
                    <a:bodyPr/>
                    <a:lstStyle/>
                    <a:p>
                      <a:r>
                        <a:rPr lang="en-US" sz="1800" b="1" kern="1200" baseline="0" dirty="0" smtClean="0">
                          <a:solidFill>
                            <a:schemeClr val="tx1"/>
                          </a:solidFill>
                          <a:latin typeface="+mn-lt"/>
                          <a:ea typeface="+mn-ea"/>
                          <a:cs typeface="+mn-cs"/>
                        </a:rPr>
                        <a:t>Monitor electrolytes, bicarbonate, hemoglobin, calcium, phosphorus, parathyroid hormone at least yearly</a:t>
                      </a:r>
                    </a:p>
                  </a:txBody>
                  <a:tcPr marT="45718" marB="45718"/>
                </a:tc>
              </a:tr>
              <a:tr h="365754">
                <a:tc>
                  <a:txBody>
                    <a:bodyPr/>
                    <a:lstStyle/>
                    <a:p>
                      <a:pPr algn="ctr"/>
                      <a:endParaRPr lang="en-US" sz="1800" b="1" dirty="0">
                        <a:solidFill>
                          <a:schemeClr val="tx1"/>
                        </a:solidFill>
                      </a:endParaRPr>
                    </a:p>
                  </a:txBody>
                  <a:tcPr marT="45718" marB="45718"/>
                </a:tc>
                <a:tc>
                  <a:txBody>
                    <a:bodyPr/>
                    <a:lstStyle/>
                    <a:p>
                      <a:r>
                        <a:rPr lang="en-US" sz="1800" b="1" kern="1200" baseline="0" dirty="0" smtClean="0">
                          <a:solidFill>
                            <a:schemeClr val="tx1"/>
                          </a:solidFill>
                          <a:latin typeface="+mn-lt"/>
                          <a:ea typeface="+mn-ea"/>
                          <a:cs typeface="+mn-cs"/>
                        </a:rPr>
                        <a:t>Assure vitamin D sufficiency</a:t>
                      </a:r>
                    </a:p>
                  </a:txBody>
                  <a:tcPr marT="45718" marB="45718"/>
                </a:tc>
              </a:tr>
              <a:tr h="365754">
                <a:tc>
                  <a:txBody>
                    <a:bodyPr/>
                    <a:lstStyle/>
                    <a:p>
                      <a:pPr algn="ctr"/>
                      <a:endParaRPr lang="en-US" sz="1800" b="1" dirty="0">
                        <a:solidFill>
                          <a:schemeClr val="tx1"/>
                        </a:solidFill>
                      </a:endParaRPr>
                    </a:p>
                  </a:txBody>
                  <a:tcPr marT="45718" marB="45718"/>
                </a:tc>
                <a:tc>
                  <a:txBody>
                    <a:bodyPr/>
                    <a:lstStyle/>
                    <a:p>
                      <a:r>
                        <a:rPr lang="en-US" sz="1800" b="1" kern="1200" baseline="0" dirty="0" smtClean="0">
                          <a:solidFill>
                            <a:schemeClr val="tx1"/>
                          </a:solidFill>
                          <a:latin typeface="+mn-lt"/>
                          <a:ea typeface="+mn-ea"/>
                          <a:cs typeface="+mn-cs"/>
                        </a:rPr>
                        <a:t>Consider bone density testing</a:t>
                      </a:r>
                    </a:p>
                  </a:txBody>
                  <a:tcPr marT="45718" marB="45718"/>
                </a:tc>
              </a:tr>
              <a:tr h="365754">
                <a:tc>
                  <a:txBody>
                    <a:bodyPr/>
                    <a:lstStyle/>
                    <a:p>
                      <a:pPr algn="ctr"/>
                      <a:endParaRPr lang="en-US" sz="1800" b="1" dirty="0">
                        <a:solidFill>
                          <a:schemeClr val="tx1"/>
                        </a:solidFill>
                      </a:endParaRPr>
                    </a:p>
                  </a:txBody>
                  <a:tcPr marT="45718" marB="45718"/>
                </a:tc>
                <a:tc>
                  <a:txBody>
                    <a:bodyPr/>
                    <a:lstStyle/>
                    <a:p>
                      <a:r>
                        <a:rPr lang="en-US" sz="1800" b="1" kern="1200" baseline="0" dirty="0" smtClean="0">
                          <a:solidFill>
                            <a:schemeClr val="tx1"/>
                          </a:solidFill>
                          <a:latin typeface="+mn-lt"/>
                          <a:ea typeface="+mn-ea"/>
                          <a:cs typeface="+mn-cs"/>
                        </a:rPr>
                        <a:t>Referral for dietary counselling</a:t>
                      </a:r>
                    </a:p>
                  </a:txBody>
                  <a:tcPr marT="45718" marB="45718"/>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Management of CKD</a:t>
            </a:r>
            <a:br>
              <a:rPr lang="en-US" sz="4000" dirty="0" smtClean="0"/>
            </a:br>
            <a:r>
              <a:rPr lang="en-US" sz="4000" dirty="0" smtClean="0"/>
              <a:t>in Diabetes (2)</a:t>
            </a:r>
          </a:p>
        </p:txBody>
      </p:sp>
      <p:pic>
        <p:nvPicPr>
          <p:cNvPr id="9523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3"/>
          <p:cNvSpPr txBox="1">
            <a:spLocks noChangeArrowheads="1"/>
          </p:cNvSpPr>
          <p:nvPr/>
        </p:nvSpPr>
        <p:spPr bwMode="auto">
          <a:xfrm>
            <a:off x="0" y="65532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1):S45; Table 13; Adapted from http://www.kidney.org/professionals/KDOQI/guideline_diabetes</a:t>
            </a:r>
          </a:p>
        </p:txBody>
      </p:sp>
      <p:graphicFrame>
        <p:nvGraphicFramePr>
          <p:cNvPr id="10" name="Content Placeholder 3"/>
          <p:cNvGraphicFramePr>
            <a:graphicFrameLocks noGrp="1"/>
          </p:cNvGraphicFramePr>
          <p:nvPr>
            <p:ph idx="1"/>
          </p:nvPr>
        </p:nvGraphicFramePr>
        <p:xfrm>
          <a:off x="609600" y="1951038"/>
          <a:ext cx="8229600" cy="3840163"/>
        </p:xfrm>
        <a:graphic>
          <a:graphicData uri="http://schemas.openxmlformats.org/drawingml/2006/table">
            <a:tbl>
              <a:tblPr bandRow="1">
                <a:tableStyleId>{2D5ABB26-0587-4C30-8999-92F81FD0307C}</a:tableStyleId>
              </a:tblPr>
              <a:tblGrid>
                <a:gridCol w="2215662"/>
                <a:gridCol w="6013938"/>
              </a:tblGrid>
              <a:tr h="761951">
                <a:tc>
                  <a:txBody>
                    <a:bodyPr/>
                    <a:lstStyle/>
                    <a:p>
                      <a:pPr algn="ctr"/>
                      <a:endParaRPr lang="en-US" sz="1800" b="1" dirty="0" smtClean="0">
                        <a:solidFill>
                          <a:schemeClr val="tx1"/>
                        </a:solidFill>
                      </a:endParaRPr>
                    </a:p>
                    <a:p>
                      <a:pPr algn="ctr"/>
                      <a:r>
                        <a:rPr lang="en-US" sz="1800" b="1" dirty="0" smtClean="0">
                          <a:solidFill>
                            <a:schemeClr val="tx1"/>
                          </a:solidFill>
                        </a:rPr>
                        <a:t>GFR</a:t>
                      </a:r>
                      <a:endParaRPr lang="en-US" sz="1800" b="1" dirty="0">
                        <a:solidFill>
                          <a:schemeClr val="tx1"/>
                        </a:solidFill>
                      </a:endParaRPr>
                    </a:p>
                  </a:txBody>
                  <a:tcPr marT="45709" marB="45709">
                    <a:lnB w="28575" cap="flat" cmpd="sng" algn="ctr">
                      <a:solidFill>
                        <a:srgbClr val="F8C206"/>
                      </a:solidFill>
                      <a:prstDash val="solid"/>
                      <a:round/>
                      <a:headEnd type="none" w="med" len="med"/>
                      <a:tailEnd type="none" w="med" len="med"/>
                    </a:lnB>
                  </a:tcPr>
                </a:tc>
                <a:tc>
                  <a:txBody>
                    <a:bodyPr/>
                    <a:lstStyle/>
                    <a:p>
                      <a:pPr algn="ctr"/>
                      <a:endParaRPr lang="en-US" sz="1800" b="1" kern="1200" dirty="0" smtClean="0">
                        <a:solidFill>
                          <a:schemeClr val="tx1"/>
                        </a:solidFill>
                      </a:endParaRPr>
                    </a:p>
                    <a:p>
                      <a:pPr algn="ctr"/>
                      <a:r>
                        <a:rPr lang="en-US" sz="1800" b="1" kern="1200" dirty="0" smtClean="0">
                          <a:solidFill>
                            <a:schemeClr val="tx1"/>
                          </a:solidFill>
                        </a:rPr>
                        <a:t>Recommended</a:t>
                      </a:r>
                      <a:endParaRPr lang="en-US" sz="1800" b="1" dirty="0">
                        <a:solidFill>
                          <a:schemeClr val="tx1"/>
                        </a:solidFill>
                      </a:endParaRPr>
                    </a:p>
                  </a:txBody>
                  <a:tcPr marT="45709" marB="45709">
                    <a:lnB w="28575" cap="flat" cmpd="sng" algn="ctr">
                      <a:solidFill>
                        <a:srgbClr val="F8C206"/>
                      </a:solidFill>
                      <a:prstDash val="solid"/>
                      <a:round/>
                      <a:headEnd type="none" w="med" len="med"/>
                      <a:tailEnd type="none" w="med" len="med"/>
                    </a:lnB>
                  </a:tcPr>
                </a:tc>
              </a:tr>
              <a:tr h="4570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30-44</a:t>
                      </a:r>
                      <a:endParaRPr lang="en-US" sz="1800" b="1" dirty="0">
                        <a:solidFill>
                          <a:schemeClr val="tx1"/>
                        </a:solidFill>
                      </a:endParaRPr>
                    </a:p>
                  </a:txBody>
                  <a:tcPr marT="45709" marB="45709">
                    <a:lnT w="28575" cap="flat" cmpd="sng" algn="ctr">
                      <a:solidFill>
                        <a:srgbClr val="F8C206"/>
                      </a:solidFill>
                      <a:prstDash val="solid"/>
                      <a:round/>
                      <a:headEnd type="none" w="med" len="med"/>
                      <a:tailEnd type="none" w="med" len="med"/>
                    </a:lnT>
                  </a:tcPr>
                </a:tc>
                <a:tc>
                  <a:txBody>
                    <a:bodyPr/>
                    <a:lstStyle/>
                    <a:p>
                      <a:r>
                        <a:rPr lang="en-US" sz="1800" b="1" kern="1200" baseline="0" dirty="0" smtClean="0">
                          <a:solidFill>
                            <a:schemeClr val="tx1"/>
                          </a:solidFill>
                          <a:latin typeface="+mn-lt"/>
                          <a:ea typeface="+mn-ea"/>
                          <a:cs typeface="+mn-cs"/>
                        </a:rPr>
                        <a:t>Monitor eGFR every 3 months </a:t>
                      </a:r>
                    </a:p>
                  </a:txBody>
                  <a:tcPr marT="45709" marB="45709">
                    <a:lnT w="28575" cap="flat" cmpd="sng" algn="ctr">
                      <a:solidFill>
                        <a:srgbClr val="F8C206"/>
                      </a:solidFill>
                      <a:prstDash val="solid"/>
                      <a:round/>
                      <a:headEnd type="none" w="med" len="med"/>
                      <a:tailEnd type="none" w="med" len="med"/>
                    </a:lnT>
                  </a:tcPr>
                </a:tc>
              </a:tr>
              <a:tr h="1432484">
                <a:tc>
                  <a:txBody>
                    <a:bodyPr/>
                    <a:lstStyle/>
                    <a:p>
                      <a:pPr algn="ctr"/>
                      <a:endParaRPr lang="en-US" sz="1800" b="1" dirty="0">
                        <a:solidFill>
                          <a:schemeClr val="tx1"/>
                        </a:solidFill>
                      </a:endParaRPr>
                    </a:p>
                  </a:txBody>
                  <a:tcPr marT="45709" marB="45709"/>
                </a:tc>
                <a:tc>
                  <a:txBody>
                    <a:bodyPr/>
                    <a:lstStyle/>
                    <a:p>
                      <a:r>
                        <a:rPr lang="en-US" sz="1800" b="1" kern="1200" baseline="0" dirty="0" smtClean="0">
                          <a:solidFill>
                            <a:schemeClr val="tx1"/>
                          </a:solidFill>
                          <a:latin typeface="+mn-lt"/>
                          <a:ea typeface="+mn-ea"/>
                          <a:cs typeface="+mn-cs"/>
                        </a:rPr>
                        <a:t>Monitor electrolytes, bicarbonate, calcium, phosphorus, parathyroid hormone, hemoglobin, albumin</a:t>
                      </a:r>
                    </a:p>
                    <a:p>
                      <a:r>
                        <a:rPr lang="en-US" sz="1800" b="1" kern="1200" baseline="0" dirty="0" smtClean="0">
                          <a:solidFill>
                            <a:schemeClr val="tx1"/>
                          </a:solidFill>
                          <a:latin typeface="+mn-lt"/>
                          <a:ea typeface="+mn-ea"/>
                          <a:cs typeface="+mn-cs"/>
                        </a:rPr>
                        <a:t>weight every 3–6 months </a:t>
                      </a:r>
                    </a:p>
                  </a:txBody>
                  <a:tcPr marT="45709" marB="45709"/>
                </a:tc>
              </a:tr>
              <a:tr h="761951">
                <a:tc>
                  <a:txBody>
                    <a:bodyPr/>
                    <a:lstStyle/>
                    <a:p>
                      <a:pPr algn="ctr"/>
                      <a:endParaRPr lang="en-US" sz="1800" b="1" dirty="0">
                        <a:solidFill>
                          <a:schemeClr val="tx1"/>
                        </a:solidFill>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solidFill>
                          <a:latin typeface="+mn-lt"/>
                          <a:ea typeface="+mn-ea"/>
                          <a:cs typeface="+mn-cs"/>
                        </a:rPr>
                        <a:t>Consider need for dose adjustment of medications</a:t>
                      </a:r>
                    </a:p>
                  </a:txBody>
                  <a:tcPr marT="45709" marB="45709"/>
                </a:tc>
              </a:tr>
              <a:tr h="426685">
                <a:tc>
                  <a:txBody>
                    <a:bodyPr/>
                    <a:lstStyle/>
                    <a:p>
                      <a:pPr algn="ctr"/>
                      <a:r>
                        <a:rPr lang="en-US" sz="1800" b="1" dirty="0" smtClean="0">
                          <a:solidFill>
                            <a:schemeClr val="tx1"/>
                          </a:solidFill>
                        </a:rPr>
                        <a:t>&lt;30</a:t>
                      </a:r>
                      <a:endParaRPr lang="en-US" sz="1800" b="1" dirty="0">
                        <a:solidFill>
                          <a:schemeClr val="tx1"/>
                        </a:solidFill>
                      </a:endParaRPr>
                    </a:p>
                  </a:txBody>
                  <a:tcPr marT="45709" marB="45709"/>
                </a:tc>
                <a:tc>
                  <a:txBody>
                    <a:bodyPr/>
                    <a:lstStyle/>
                    <a:p>
                      <a:r>
                        <a:rPr lang="en-US" sz="1800" b="1" kern="1200" baseline="0" dirty="0" smtClean="0">
                          <a:solidFill>
                            <a:schemeClr val="tx1"/>
                          </a:solidFill>
                          <a:latin typeface="+mn-lt"/>
                          <a:ea typeface="+mn-ea"/>
                          <a:cs typeface="+mn-cs"/>
                        </a:rPr>
                        <a:t>Referral to a nephrologist</a:t>
                      </a:r>
                      <a:endParaRPr lang="en-US" sz="1800" b="1" dirty="0">
                        <a:solidFill>
                          <a:schemeClr val="tx1"/>
                        </a:solidFill>
                      </a:endParaRPr>
                    </a:p>
                  </a:txBody>
                  <a:tcPr marT="45709" marB="45709"/>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Retinopathy</a:t>
            </a:r>
          </a:p>
        </p:txBody>
      </p:sp>
      <p:pic>
        <p:nvPicPr>
          <p:cNvPr id="9625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1):S44</a:t>
            </a:r>
          </a:p>
        </p:txBody>
      </p:sp>
      <p:sp>
        <p:nvSpPr>
          <p:cNvPr id="96261" name="Content Placeholder 7"/>
          <p:cNvSpPr>
            <a:spLocks noGrp="1"/>
          </p:cNvSpPr>
          <p:nvPr>
            <p:ph idx="1"/>
          </p:nvPr>
        </p:nvSpPr>
        <p:spPr>
          <a:xfrm>
            <a:off x="457200" y="1600200"/>
            <a:ext cx="8229600" cy="3200400"/>
          </a:xfrm>
        </p:spPr>
        <p:txBody>
          <a:bodyPr/>
          <a:lstStyle/>
          <a:p>
            <a:pPr>
              <a:lnSpc>
                <a:spcPct val="150000"/>
              </a:lnSpc>
            </a:pPr>
            <a:r>
              <a:rPr lang="en-US" altLang="en-US" sz="2800" b="1" smtClean="0"/>
              <a:t>To reduce the risk or slow the progression of retinopathy</a:t>
            </a:r>
          </a:p>
          <a:p>
            <a:pPr lvl="1">
              <a:lnSpc>
                <a:spcPct val="150000"/>
              </a:lnSpc>
            </a:pPr>
            <a:r>
              <a:rPr lang="en-US" altLang="en-US" sz="2400" b="1" smtClean="0"/>
              <a:t>Optimize glycemic control </a:t>
            </a:r>
          </a:p>
          <a:p>
            <a:pPr lvl="1">
              <a:lnSpc>
                <a:spcPct val="150000"/>
              </a:lnSpc>
            </a:pPr>
            <a:r>
              <a:rPr lang="en-US" altLang="en-US" sz="2400" b="1" smtClean="0"/>
              <a:t>Optimize blood pressure control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Retinopathy (1)</a:t>
            </a:r>
          </a:p>
        </p:txBody>
      </p:sp>
      <p:pic>
        <p:nvPicPr>
          <p:cNvPr id="9728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1):S44</a:t>
            </a:r>
          </a:p>
        </p:txBody>
      </p:sp>
      <p:sp>
        <p:nvSpPr>
          <p:cNvPr id="97285" name="Content Placeholder 7"/>
          <p:cNvSpPr>
            <a:spLocks noGrp="1"/>
          </p:cNvSpPr>
          <p:nvPr>
            <p:ph idx="1"/>
          </p:nvPr>
        </p:nvSpPr>
        <p:spPr>
          <a:xfrm>
            <a:off x="457200" y="1600200"/>
            <a:ext cx="8229600" cy="5029200"/>
          </a:xfrm>
        </p:spPr>
        <p:txBody>
          <a:bodyPr/>
          <a:lstStyle/>
          <a:p>
            <a:pPr>
              <a:lnSpc>
                <a:spcPct val="150000"/>
              </a:lnSpc>
              <a:buFont typeface="Wingdings 2" pitchFamily="18" charset="2"/>
              <a:buNone/>
            </a:pPr>
            <a:r>
              <a:rPr lang="en-US" altLang="en-US" sz="2800" b="1" dirty="0" smtClean="0"/>
              <a:t>Screening (1)</a:t>
            </a:r>
          </a:p>
          <a:p>
            <a:pPr>
              <a:lnSpc>
                <a:spcPct val="150000"/>
              </a:lnSpc>
            </a:pPr>
            <a:r>
              <a:rPr lang="en-US" altLang="en-US" sz="2800" b="1" dirty="0" smtClean="0"/>
              <a:t>Initial dilated and comprehensive eye examination by an ophthalmologist or optometrist</a:t>
            </a:r>
          </a:p>
          <a:p>
            <a:pPr lvl="1">
              <a:lnSpc>
                <a:spcPct val="150000"/>
              </a:lnSpc>
            </a:pPr>
            <a:r>
              <a:rPr lang="en-US" altLang="en-US" sz="2400" b="1" dirty="0" smtClean="0"/>
              <a:t>Adults with type 1 diabetes</a:t>
            </a:r>
          </a:p>
          <a:p>
            <a:pPr lvl="2">
              <a:lnSpc>
                <a:spcPct val="150000"/>
              </a:lnSpc>
            </a:pPr>
            <a:r>
              <a:rPr lang="en-US" altLang="en-US" sz="2000" b="1" dirty="0" smtClean="0">
                <a:solidFill>
                  <a:srgbClr val="FF0000"/>
                </a:solidFill>
              </a:rPr>
              <a:t>Within 5 years after diabetes onset </a:t>
            </a:r>
          </a:p>
          <a:p>
            <a:pPr lvl="1">
              <a:lnSpc>
                <a:spcPct val="150000"/>
              </a:lnSpc>
            </a:pPr>
            <a:r>
              <a:rPr lang="en-US" altLang="en-US" sz="2400" b="1" dirty="0" smtClean="0"/>
              <a:t>Patients with type 2 diabetes</a:t>
            </a:r>
          </a:p>
          <a:p>
            <a:pPr lvl="2">
              <a:lnSpc>
                <a:spcPct val="150000"/>
              </a:lnSpc>
            </a:pPr>
            <a:r>
              <a:rPr lang="en-US" altLang="en-US" sz="2000" b="1" dirty="0" smtClean="0">
                <a:solidFill>
                  <a:srgbClr val="FF0000"/>
                </a:solidFill>
              </a:rPr>
              <a:t>Shortly after diagnosis of diabetes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Retinopathy (2)</a:t>
            </a:r>
          </a:p>
        </p:txBody>
      </p:sp>
      <p:pic>
        <p:nvPicPr>
          <p:cNvPr id="9830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1):S44</a:t>
            </a:r>
          </a:p>
        </p:txBody>
      </p:sp>
      <p:sp>
        <p:nvSpPr>
          <p:cNvPr id="98309" name="Content Placeholder 7"/>
          <p:cNvSpPr>
            <a:spLocks noGrp="1"/>
          </p:cNvSpPr>
          <p:nvPr>
            <p:ph idx="1"/>
          </p:nvPr>
        </p:nvSpPr>
        <p:spPr>
          <a:xfrm>
            <a:off x="457200" y="1752600"/>
            <a:ext cx="8229600" cy="4343400"/>
          </a:xfrm>
        </p:spPr>
        <p:txBody>
          <a:bodyPr/>
          <a:lstStyle/>
          <a:p>
            <a:pPr>
              <a:lnSpc>
                <a:spcPct val="150000"/>
              </a:lnSpc>
              <a:buFont typeface="Wingdings 2" pitchFamily="18" charset="2"/>
              <a:buNone/>
            </a:pPr>
            <a:r>
              <a:rPr lang="en-US" altLang="en-US" sz="2400" b="1" smtClean="0"/>
              <a:t>Screening (2)</a:t>
            </a:r>
          </a:p>
          <a:p>
            <a:pPr>
              <a:lnSpc>
                <a:spcPct val="150000"/>
              </a:lnSpc>
            </a:pPr>
            <a:r>
              <a:rPr lang="en-US" altLang="en-US" sz="2400" b="1" smtClean="0"/>
              <a:t>If no evidence of retinopathy for one or more eye exam</a:t>
            </a:r>
          </a:p>
          <a:p>
            <a:pPr lvl="1">
              <a:lnSpc>
                <a:spcPct val="150000"/>
              </a:lnSpc>
            </a:pPr>
            <a:r>
              <a:rPr lang="en-US" altLang="en-US" sz="2000" b="1" smtClean="0"/>
              <a:t>Exams every 2 years may be considered </a:t>
            </a:r>
          </a:p>
          <a:p>
            <a:pPr>
              <a:lnSpc>
                <a:spcPct val="150000"/>
              </a:lnSpc>
            </a:pPr>
            <a:r>
              <a:rPr lang="en-US" altLang="en-US" sz="2400" b="1" smtClean="0"/>
              <a:t>If diabetic retinopathy if present</a:t>
            </a:r>
          </a:p>
          <a:p>
            <a:pPr lvl="1">
              <a:lnSpc>
                <a:spcPct val="150000"/>
              </a:lnSpc>
            </a:pPr>
            <a:r>
              <a:rPr lang="en-US" altLang="en-US" sz="2000" b="1" smtClean="0"/>
              <a:t>Subsequent examinations for type 1 and type 2 diabetic patients should be repeated annually by an ophthalmologist or optometrist </a:t>
            </a:r>
          </a:p>
          <a:p>
            <a:pPr>
              <a:lnSpc>
                <a:spcPct val="150000"/>
              </a:lnSpc>
            </a:pPr>
            <a:r>
              <a:rPr lang="en-US" altLang="en-US" sz="2400" b="1" smtClean="0"/>
              <a:t>If retinopathy is progressing, more frequent exams required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Retinopathy (3)</a:t>
            </a:r>
          </a:p>
        </p:txBody>
      </p:sp>
      <p:pic>
        <p:nvPicPr>
          <p:cNvPr id="9933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1):S44–S45</a:t>
            </a:r>
          </a:p>
        </p:txBody>
      </p:sp>
      <p:sp>
        <p:nvSpPr>
          <p:cNvPr id="99333" name="Content Placeholder 7"/>
          <p:cNvSpPr>
            <a:spLocks noGrp="1"/>
          </p:cNvSpPr>
          <p:nvPr>
            <p:ph idx="1"/>
          </p:nvPr>
        </p:nvSpPr>
        <p:spPr>
          <a:xfrm>
            <a:off x="457200" y="1752600"/>
            <a:ext cx="8229600" cy="4724400"/>
          </a:xfrm>
        </p:spPr>
        <p:txBody>
          <a:bodyPr/>
          <a:lstStyle/>
          <a:p>
            <a:pPr>
              <a:lnSpc>
                <a:spcPct val="150000"/>
              </a:lnSpc>
              <a:buFont typeface="Wingdings 2" pitchFamily="18" charset="2"/>
              <a:buNone/>
            </a:pPr>
            <a:r>
              <a:rPr lang="en-US" altLang="en-US" sz="2000" b="1" smtClean="0"/>
              <a:t>Screening (3)</a:t>
            </a:r>
          </a:p>
          <a:p>
            <a:pPr>
              <a:lnSpc>
                <a:spcPct val="150000"/>
              </a:lnSpc>
            </a:pPr>
            <a:r>
              <a:rPr lang="en-US" altLang="en-US" sz="2000" b="1" smtClean="0"/>
              <a:t>High-quality fundus photographs</a:t>
            </a:r>
          </a:p>
          <a:p>
            <a:pPr lvl="1">
              <a:lnSpc>
                <a:spcPct val="150000"/>
              </a:lnSpc>
            </a:pPr>
            <a:r>
              <a:rPr lang="en-US" altLang="en-US" sz="1800" b="1" smtClean="0"/>
              <a:t>Can detect most clinically significant</a:t>
            </a:r>
            <a:br>
              <a:rPr lang="en-US" altLang="en-US" sz="1800" b="1" smtClean="0"/>
            </a:br>
            <a:r>
              <a:rPr lang="en-US" altLang="en-US" sz="1800" b="1" smtClean="0"/>
              <a:t>diabetic retinopathy </a:t>
            </a:r>
          </a:p>
          <a:p>
            <a:pPr>
              <a:lnSpc>
                <a:spcPct val="150000"/>
              </a:lnSpc>
            </a:pPr>
            <a:r>
              <a:rPr lang="en-US" altLang="en-US" sz="2000" b="1" smtClean="0"/>
              <a:t>Interpretation of images</a:t>
            </a:r>
          </a:p>
          <a:p>
            <a:pPr lvl="1">
              <a:lnSpc>
                <a:spcPct val="150000"/>
              </a:lnSpc>
            </a:pPr>
            <a:r>
              <a:rPr lang="en-US" altLang="en-US" sz="1800" b="1" smtClean="0"/>
              <a:t>Performed by a trained eye care provider </a:t>
            </a:r>
          </a:p>
          <a:p>
            <a:pPr>
              <a:lnSpc>
                <a:spcPct val="150000"/>
              </a:lnSpc>
            </a:pPr>
            <a:r>
              <a:rPr lang="en-US" altLang="en-US" sz="2000" b="1" smtClean="0"/>
              <a:t>While retinal photography may serve as a screening tool for retinopathy, it is not a substitute for a comprehensive eye exam </a:t>
            </a:r>
          </a:p>
          <a:p>
            <a:pPr lvl="1">
              <a:lnSpc>
                <a:spcPct val="150000"/>
              </a:lnSpc>
            </a:pPr>
            <a:r>
              <a:rPr lang="en-US" altLang="en-US" sz="1800" b="1" smtClean="0"/>
              <a:t>Perform comprehensive eye exam at least initially and at recommended intervals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Autofit/>
          </a:bodyPr>
          <a:lstStyle/>
          <a:p>
            <a:pPr algn="ctr" eaLnBrk="1" fontAlgn="auto" hangingPunct="1">
              <a:spcAft>
                <a:spcPts val="0"/>
              </a:spcAft>
              <a:defRPr/>
            </a:pPr>
            <a:r>
              <a:rPr lang="en-US" sz="4000" dirty="0" smtClean="0">
                <a:solidFill>
                  <a:schemeClr val="accent1">
                    <a:satMod val="150000"/>
                  </a:schemeClr>
                </a:solidFill>
              </a:rPr>
              <a:t>Global health expenditure due to diabetes (20-79 years)</a:t>
            </a:r>
            <a:endParaRPr lang="en-US" sz="4000" dirty="0">
              <a:solidFill>
                <a:schemeClr val="accent1">
                  <a:satMod val="150000"/>
                </a:schemeClr>
              </a:solidFill>
            </a:endParaRP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l="1768" t="1677" r="2496" b="6081"/>
          <a:stretch>
            <a:fillRect/>
          </a:stretch>
        </p:blipFill>
        <p:spPr bwMode="auto">
          <a:xfrm>
            <a:off x="152400" y="1828800"/>
            <a:ext cx="876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txBox="1">
            <a:spLocks/>
          </p:cNvSpPr>
          <p:nvPr/>
        </p:nvSpPr>
        <p:spPr>
          <a:xfrm>
            <a:off x="0" y="6553200"/>
            <a:ext cx="9144000" cy="228600"/>
          </a:xfrm>
          <a:prstGeom prst="rect">
            <a:avLst/>
          </a:prstGeom>
        </p:spPr>
        <p:txBody>
          <a:bodyPr lIns="118872" tIns="0" rIns="45720" bIns="0" anchor="b"/>
          <a:lstStyle/>
          <a:p>
            <a:pPr fontAlgn="auto">
              <a:lnSpc>
                <a:spcPct val="170000"/>
              </a:lnSpc>
              <a:spcBef>
                <a:spcPts val="0"/>
              </a:spcBef>
              <a:spcAft>
                <a:spcPts val="0"/>
              </a:spcAft>
              <a:buClr>
                <a:schemeClr val="accent1"/>
              </a:buClr>
              <a:buSzPct val="80000"/>
              <a:defRPr/>
            </a:pPr>
            <a:r>
              <a:rPr lang="en-US" sz="1000" b="1" dirty="0">
                <a:latin typeface="+mn-lt"/>
                <a:cs typeface="+mn-cs"/>
              </a:rPr>
              <a:t>IDF Diabetes Atlas I Sixth edition</a:t>
            </a:r>
            <a:endParaRPr lang="en-US" sz="1000" b="1" dirty="0">
              <a:effectLst>
                <a:outerShdw blurRad="38100" dist="38100" dir="2700000" algn="tl">
                  <a:srgbClr val="000000">
                    <a:alpha val="43137"/>
                  </a:srgbClr>
                </a:outerShdw>
              </a:effectLst>
              <a:latin typeface="Trebuchet MS"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Retinopathy (4)</a:t>
            </a:r>
          </a:p>
        </p:txBody>
      </p:sp>
      <p:pic>
        <p:nvPicPr>
          <p:cNvPr id="10035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 S45</a:t>
            </a:r>
          </a:p>
        </p:txBody>
      </p:sp>
      <p:sp>
        <p:nvSpPr>
          <p:cNvPr id="100357" name="Content Placeholder 7"/>
          <p:cNvSpPr>
            <a:spLocks noGrp="1"/>
          </p:cNvSpPr>
          <p:nvPr>
            <p:ph idx="1"/>
          </p:nvPr>
        </p:nvSpPr>
        <p:spPr>
          <a:xfrm>
            <a:off x="457200" y="1752600"/>
            <a:ext cx="8229600" cy="4724400"/>
          </a:xfrm>
        </p:spPr>
        <p:txBody>
          <a:bodyPr/>
          <a:lstStyle/>
          <a:p>
            <a:pPr>
              <a:lnSpc>
                <a:spcPct val="150000"/>
              </a:lnSpc>
              <a:buFont typeface="Wingdings 2" pitchFamily="18" charset="2"/>
              <a:buNone/>
            </a:pPr>
            <a:r>
              <a:rPr lang="en-US" altLang="en-US" sz="2400" b="1" smtClean="0"/>
              <a:t>Screening (4)</a:t>
            </a:r>
          </a:p>
          <a:p>
            <a:pPr>
              <a:lnSpc>
                <a:spcPct val="150000"/>
              </a:lnSpc>
            </a:pPr>
            <a:r>
              <a:rPr lang="en-US" altLang="en-US" sz="2400" b="1" smtClean="0"/>
              <a:t>Women with preexisting diabetes who are planning pregnancy or who have become pregnant </a:t>
            </a:r>
          </a:p>
          <a:p>
            <a:pPr lvl="1">
              <a:lnSpc>
                <a:spcPct val="150000"/>
              </a:lnSpc>
            </a:pPr>
            <a:r>
              <a:rPr lang="en-US" altLang="en-US" sz="1800" b="1" smtClean="0"/>
              <a:t>Comprehensive eye examination</a:t>
            </a:r>
          </a:p>
          <a:p>
            <a:pPr lvl="1">
              <a:lnSpc>
                <a:spcPct val="150000"/>
              </a:lnSpc>
            </a:pPr>
            <a:r>
              <a:rPr lang="en-US" altLang="en-US" sz="1800" b="1" smtClean="0"/>
              <a:t>Counseled on risk of development and/or progression of diabetic retinopathy</a:t>
            </a:r>
          </a:p>
          <a:p>
            <a:pPr>
              <a:lnSpc>
                <a:spcPct val="150000"/>
              </a:lnSpc>
            </a:pPr>
            <a:r>
              <a:rPr lang="en-US" altLang="en-US" sz="2400" b="1" smtClean="0"/>
              <a:t>Eye examination should occur in the first trimester</a:t>
            </a:r>
          </a:p>
          <a:p>
            <a:pPr lvl="1">
              <a:lnSpc>
                <a:spcPct val="150000"/>
              </a:lnSpc>
            </a:pPr>
            <a:r>
              <a:rPr lang="en-US" altLang="en-US" sz="1800" b="1" smtClean="0"/>
              <a:t>Close follow-up throughout pregnancy</a:t>
            </a:r>
          </a:p>
          <a:p>
            <a:pPr lvl="1">
              <a:lnSpc>
                <a:spcPct val="150000"/>
              </a:lnSpc>
            </a:pPr>
            <a:r>
              <a:rPr lang="en-US" altLang="en-US" sz="1800" b="1" smtClean="0"/>
              <a:t>For 1 year postpartum</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Neuropathy Screening, Treatment (1)</a:t>
            </a:r>
          </a:p>
        </p:txBody>
      </p:sp>
      <p:pic>
        <p:nvPicPr>
          <p:cNvPr id="10137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 S45</a:t>
            </a:r>
          </a:p>
        </p:txBody>
      </p:sp>
      <p:sp>
        <p:nvSpPr>
          <p:cNvPr id="101381" name="Content Placeholder 7"/>
          <p:cNvSpPr>
            <a:spLocks noGrp="1"/>
          </p:cNvSpPr>
          <p:nvPr>
            <p:ph idx="1"/>
          </p:nvPr>
        </p:nvSpPr>
        <p:spPr>
          <a:xfrm>
            <a:off x="457200" y="1752600"/>
            <a:ext cx="8229600" cy="4724400"/>
          </a:xfrm>
        </p:spPr>
        <p:txBody>
          <a:bodyPr/>
          <a:lstStyle/>
          <a:p>
            <a:pPr>
              <a:lnSpc>
                <a:spcPct val="150000"/>
              </a:lnSpc>
            </a:pPr>
            <a:r>
              <a:rPr lang="en-US" altLang="en-US" sz="2400" b="1" smtClean="0"/>
              <a:t>All patients should be screened for distal symmetric polyneuropathy (DPN) </a:t>
            </a:r>
          </a:p>
          <a:p>
            <a:pPr lvl="1">
              <a:lnSpc>
                <a:spcPct val="150000"/>
              </a:lnSpc>
            </a:pPr>
            <a:r>
              <a:rPr lang="en-US" altLang="en-US" sz="2000" b="1" smtClean="0"/>
              <a:t>At diagnosis of type 2 diabetes and 5 years after diagnosis of type 1 diabetes</a:t>
            </a:r>
          </a:p>
          <a:p>
            <a:pPr lvl="1">
              <a:lnSpc>
                <a:spcPct val="150000"/>
              </a:lnSpc>
            </a:pPr>
            <a:r>
              <a:rPr lang="en-US" altLang="en-US" sz="2000" b="1" smtClean="0"/>
              <a:t>At least annually thereafter using simple clinical tests</a:t>
            </a:r>
          </a:p>
          <a:p>
            <a:pPr>
              <a:lnSpc>
                <a:spcPct val="150000"/>
              </a:lnSpc>
            </a:pPr>
            <a:r>
              <a:rPr lang="en-US" altLang="en-US" sz="2400" b="1" smtClean="0"/>
              <a:t>Electrophysiological testing rarely needed</a:t>
            </a:r>
          </a:p>
          <a:p>
            <a:pPr lvl="1">
              <a:lnSpc>
                <a:spcPct val="150000"/>
              </a:lnSpc>
            </a:pPr>
            <a:r>
              <a:rPr lang="en-US" altLang="en-US" sz="2000" b="1" smtClean="0"/>
              <a:t>Except in situations where clinical features are atypical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Neuropathy Screening, Treatment (2)</a:t>
            </a:r>
          </a:p>
        </p:txBody>
      </p:sp>
      <p:pic>
        <p:nvPicPr>
          <p:cNvPr id="10240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 S46</a:t>
            </a:r>
          </a:p>
        </p:txBody>
      </p:sp>
      <p:sp>
        <p:nvSpPr>
          <p:cNvPr id="102405" name="Content Placeholder 7"/>
          <p:cNvSpPr>
            <a:spLocks noGrp="1"/>
          </p:cNvSpPr>
          <p:nvPr>
            <p:ph idx="1"/>
          </p:nvPr>
        </p:nvSpPr>
        <p:spPr>
          <a:xfrm>
            <a:off x="457200" y="1752600"/>
            <a:ext cx="8229600" cy="4724400"/>
          </a:xfrm>
        </p:spPr>
        <p:txBody>
          <a:bodyPr/>
          <a:lstStyle/>
          <a:p>
            <a:pPr>
              <a:lnSpc>
                <a:spcPct val="150000"/>
              </a:lnSpc>
            </a:pPr>
            <a:r>
              <a:rPr lang="en-US" altLang="en-US" sz="2400" b="1" smtClean="0"/>
              <a:t>Screening for signs and symptoms of cardiovascular autonomic neuropathy</a:t>
            </a:r>
          </a:p>
          <a:p>
            <a:pPr lvl="1">
              <a:lnSpc>
                <a:spcPct val="150000"/>
              </a:lnSpc>
            </a:pPr>
            <a:r>
              <a:rPr lang="en-US" altLang="en-US" sz="2000" b="1" smtClean="0"/>
              <a:t>Should be instituted at diagnosis of type 2 diabetes and 5 years after the diagnosis of type 1 diabetes</a:t>
            </a:r>
          </a:p>
          <a:p>
            <a:pPr lvl="1">
              <a:lnSpc>
                <a:spcPct val="150000"/>
              </a:lnSpc>
            </a:pPr>
            <a:r>
              <a:rPr lang="en-US" altLang="en-US" sz="2000" b="1" smtClean="0"/>
              <a:t>Special testing rarely needed; may not affect management or outcomes </a:t>
            </a:r>
          </a:p>
          <a:p>
            <a:pPr>
              <a:lnSpc>
                <a:spcPct val="150000"/>
              </a:lnSpc>
            </a:pPr>
            <a:r>
              <a:rPr lang="en-US" altLang="en-US" sz="2400" b="1" smtClean="0"/>
              <a:t>Medications for relief of specific symptoms related to DPN, autonomic neuropathy are recommended</a:t>
            </a:r>
          </a:p>
          <a:p>
            <a:pPr lvl="1">
              <a:lnSpc>
                <a:spcPct val="150000"/>
              </a:lnSpc>
            </a:pPr>
            <a:r>
              <a:rPr lang="en-US" altLang="en-US" sz="2000" b="1" smtClean="0"/>
              <a:t>Reduce pain B; improve quality of life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Foot Care (1)</a:t>
            </a:r>
          </a:p>
        </p:txBody>
      </p:sp>
      <p:pic>
        <p:nvPicPr>
          <p:cNvPr id="103427"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1):S47</a:t>
            </a:r>
          </a:p>
        </p:txBody>
      </p:sp>
      <p:sp>
        <p:nvSpPr>
          <p:cNvPr id="103429" name="Content Placeholder 7"/>
          <p:cNvSpPr>
            <a:spLocks noGrp="1"/>
          </p:cNvSpPr>
          <p:nvPr>
            <p:ph idx="1"/>
          </p:nvPr>
        </p:nvSpPr>
        <p:spPr>
          <a:xfrm>
            <a:off x="457200" y="1752600"/>
            <a:ext cx="8229600" cy="4724400"/>
          </a:xfrm>
        </p:spPr>
        <p:txBody>
          <a:bodyPr/>
          <a:lstStyle/>
          <a:p>
            <a:pPr>
              <a:lnSpc>
                <a:spcPct val="150000"/>
              </a:lnSpc>
            </a:pPr>
            <a:r>
              <a:rPr lang="en-US" altLang="en-US" sz="2400" b="1" smtClean="0"/>
              <a:t>For all patients with diabetes, perform an annual comprehensive foot examination to identify risk factors predictive of ulcers and amputations </a:t>
            </a:r>
          </a:p>
          <a:p>
            <a:pPr lvl="1">
              <a:lnSpc>
                <a:spcPct val="150000"/>
              </a:lnSpc>
            </a:pPr>
            <a:r>
              <a:rPr lang="en-US" altLang="en-US" sz="1800" b="1" smtClean="0"/>
              <a:t>Inspection</a:t>
            </a:r>
          </a:p>
          <a:p>
            <a:pPr lvl="1">
              <a:lnSpc>
                <a:spcPct val="150000"/>
              </a:lnSpc>
            </a:pPr>
            <a:r>
              <a:rPr lang="en-US" altLang="en-US" sz="1800" b="1" smtClean="0"/>
              <a:t>Assessment of foot pulses</a:t>
            </a:r>
          </a:p>
          <a:p>
            <a:pPr lvl="1">
              <a:lnSpc>
                <a:spcPct val="150000"/>
              </a:lnSpc>
            </a:pPr>
            <a:r>
              <a:rPr lang="en-US" altLang="en-US" sz="1800" b="1" smtClean="0"/>
              <a:t>Test for loss of protective sensation: 10-g monofilament plus testing any one of</a:t>
            </a:r>
          </a:p>
          <a:p>
            <a:pPr lvl="2">
              <a:lnSpc>
                <a:spcPct val="150000"/>
              </a:lnSpc>
            </a:pPr>
            <a:r>
              <a:rPr lang="en-US" altLang="en-US" sz="1400" b="1" smtClean="0"/>
              <a:t>Vibration using 128-Hz tuning fork</a:t>
            </a:r>
          </a:p>
          <a:p>
            <a:pPr lvl="2">
              <a:lnSpc>
                <a:spcPct val="150000"/>
              </a:lnSpc>
            </a:pPr>
            <a:r>
              <a:rPr lang="en-US" altLang="en-US" sz="1400" b="1" smtClean="0"/>
              <a:t>Pinprick sensation</a:t>
            </a:r>
          </a:p>
          <a:p>
            <a:pPr lvl="2">
              <a:lnSpc>
                <a:spcPct val="150000"/>
              </a:lnSpc>
            </a:pPr>
            <a:r>
              <a:rPr lang="en-US" altLang="en-US" sz="1400" b="1" smtClean="0"/>
              <a:t>Ankle reflexes</a:t>
            </a:r>
          </a:p>
          <a:p>
            <a:pPr lvl="2">
              <a:lnSpc>
                <a:spcPct val="150000"/>
              </a:lnSpc>
            </a:pPr>
            <a:r>
              <a:rPr lang="en-US" altLang="en-US" sz="1400" b="1" smtClean="0"/>
              <a:t>Vibration perception threshold</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Foot Care (2)</a:t>
            </a:r>
          </a:p>
        </p:txBody>
      </p:sp>
      <p:pic>
        <p:nvPicPr>
          <p:cNvPr id="104451"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altLang="en-US" sz="800">
                <a:latin typeface="Verdana" pitchFamily="34" charset="0"/>
              </a:rPr>
              <a:t>Boulton AJM, et al. Diabetes Care 2008;31:1679–1685</a:t>
            </a:r>
          </a:p>
        </p:txBody>
      </p:sp>
      <p:pic>
        <p:nvPicPr>
          <p:cNvPr id="104453" name="Content Placeholder 2" descr="Foot Exam from Diabetes Care 2008.png"/>
          <p:cNvPicPr>
            <a:picLocks noGrp="1" noChangeAspect="1"/>
          </p:cNvPicPr>
          <p:nvPr>
            <p:ph idx="1"/>
          </p:nvPr>
        </p:nvPicPr>
        <p:blipFill>
          <a:blip r:embed="rId4">
            <a:extLst>
              <a:ext uri="{28A0092B-C50C-407E-A947-70E740481C1C}">
                <a14:useLocalDpi xmlns:a14="http://schemas.microsoft.com/office/drawing/2010/main" val="0"/>
              </a:ext>
            </a:extLst>
          </a:blip>
          <a:srcRect l="13593" t="5405" r="11253" b="43243"/>
          <a:stretch>
            <a:fillRect/>
          </a:stretch>
        </p:blipFill>
        <p:spPr>
          <a:xfrm>
            <a:off x="4648200" y="1905000"/>
            <a:ext cx="4343400" cy="3911600"/>
          </a:xfrm>
        </p:spPr>
      </p:pic>
      <p:sp>
        <p:nvSpPr>
          <p:cNvPr id="10" name="TextBox 9"/>
          <p:cNvSpPr txBox="1"/>
          <p:nvPr/>
        </p:nvSpPr>
        <p:spPr>
          <a:xfrm>
            <a:off x="533400" y="1828800"/>
            <a:ext cx="3733800" cy="4400550"/>
          </a:xfrm>
          <a:prstGeom prst="rect">
            <a:avLst/>
          </a:prstGeom>
          <a:noFill/>
        </p:spPr>
        <p:txBody>
          <a:bodyPr>
            <a:spAutoFit/>
          </a:bodyPr>
          <a:lstStyle/>
          <a:p>
            <a:pPr>
              <a:spcAft>
                <a:spcPts val="600"/>
              </a:spcAft>
              <a:defRPr/>
            </a:pPr>
            <a:r>
              <a:rPr lang="en-US" sz="2000" b="1" dirty="0">
                <a:latin typeface="+mn-lt"/>
              </a:rPr>
              <a:t>Upper panel</a:t>
            </a:r>
          </a:p>
          <a:p>
            <a:pPr marL="231775" indent="-231775">
              <a:spcAft>
                <a:spcPts val="600"/>
              </a:spcAft>
              <a:buClr>
                <a:srgbClr val="F8C206"/>
              </a:buClr>
              <a:buFont typeface="Arial" pitchFamily="34" charset="0"/>
              <a:buChar char="•"/>
              <a:defRPr/>
            </a:pPr>
            <a:r>
              <a:rPr lang="en-US" sz="2000" dirty="0">
                <a:latin typeface="+mn-lt"/>
              </a:rPr>
              <a:t>To perform the 10-g monofilament test, place the device perpendicular to the skin, with pressure applied until the monofilament buckles</a:t>
            </a:r>
          </a:p>
          <a:p>
            <a:pPr marL="231775" indent="-231775">
              <a:spcAft>
                <a:spcPts val="600"/>
              </a:spcAft>
              <a:buClr>
                <a:srgbClr val="F8C206"/>
              </a:buClr>
              <a:buFont typeface="Arial" pitchFamily="34" charset="0"/>
              <a:buChar char="•"/>
              <a:defRPr/>
            </a:pPr>
            <a:r>
              <a:rPr lang="en-US" sz="2000" dirty="0">
                <a:latin typeface="+mn-lt"/>
              </a:rPr>
              <a:t>Hold in place for 1 second and then release</a:t>
            </a:r>
          </a:p>
          <a:p>
            <a:pPr marL="231775" indent="-231775">
              <a:spcAft>
                <a:spcPts val="600"/>
              </a:spcAft>
              <a:buClr>
                <a:srgbClr val="F8C206"/>
              </a:buClr>
              <a:defRPr/>
            </a:pPr>
            <a:r>
              <a:rPr lang="en-US" sz="2000" b="1" dirty="0">
                <a:latin typeface="+mn-lt"/>
              </a:rPr>
              <a:t>Lower panel</a:t>
            </a:r>
          </a:p>
          <a:p>
            <a:pPr marL="231775" indent="-231775">
              <a:spcAft>
                <a:spcPts val="600"/>
              </a:spcAft>
              <a:buClr>
                <a:srgbClr val="F8C206"/>
              </a:buClr>
              <a:buFont typeface="Arial" pitchFamily="34" charset="0"/>
              <a:buChar char="•"/>
              <a:defRPr/>
            </a:pPr>
            <a:r>
              <a:rPr lang="en-US" sz="2000" dirty="0">
                <a:latin typeface="+mn-lt"/>
              </a:rPr>
              <a:t>The monofilament test should be performed at the highlighted sites while the patient’s eyes are closed</a:t>
            </a:r>
            <a:endParaRPr lang="en-US" sz="2000" b="1"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Foot Care (3)</a:t>
            </a:r>
          </a:p>
        </p:txBody>
      </p:sp>
      <p:pic>
        <p:nvPicPr>
          <p:cNvPr id="105475"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1):S47–S48</a:t>
            </a:r>
          </a:p>
        </p:txBody>
      </p:sp>
      <p:sp>
        <p:nvSpPr>
          <p:cNvPr id="105477" name="Content Placeholder 7"/>
          <p:cNvSpPr>
            <a:spLocks noGrp="1"/>
          </p:cNvSpPr>
          <p:nvPr>
            <p:ph idx="1"/>
          </p:nvPr>
        </p:nvSpPr>
        <p:spPr>
          <a:xfrm>
            <a:off x="457200" y="1752600"/>
            <a:ext cx="8229600" cy="4876800"/>
          </a:xfrm>
        </p:spPr>
        <p:txBody>
          <a:bodyPr/>
          <a:lstStyle/>
          <a:p>
            <a:pPr>
              <a:lnSpc>
                <a:spcPct val="150000"/>
              </a:lnSpc>
            </a:pPr>
            <a:r>
              <a:rPr lang="en-US" altLang="en-US" sz="2400" b="1" smtClean="0"/>
              <a:t>Provide general foot self-care education </a:t>
            </a:r>
          </a:p>
          <a:p>
            <a:pPr>
              <a:lnSpc>
                <a:spcPct val="150000"/>
              </a:lnSpc>
            </a:pPr>
            <a:r>
              <a:rPr lang="en-US" altLang="en-US" sz="2400" b="1" smtClean="0"/>
              <a:t>Use multidisciplinary approach</a:t>
            </a:r>
          </a:p>
          <a:p>
            <a:pPr lvl="1">
              <a:lnSpc>
                <a:spcPct val="150000"/>
              </a:lnSpc>
            </a:pPr>
            <a:r>
              <a:rPr lang="en-US" altLang="en-US" sz="2000" b="1" smtClean="0"/>
              <a:t>Individuals with foot ulcers, high-risk feet; especially prior ulcer or amputation </a:t>
            </a:r>
          </a:p>
          <a:p>
            <a:pPr>
              <a:lnSpc>
                <a:spcPct val="150000"/>
              </a:lnSpc>
            </a:pPr>
            <a:r>
              <a:rPr lang="en-US" altLang="en-US" sz="2400" b="1" smtClean="0"/>
              <a:t>Refer patients to foot care specialists for ongoing preventive care, life-long surveillance </a:t>
            </a:r>
          </a:p>
          <a:p>
            <a:pPr lvl="1">
              <a:lnSpc>
                <a:spcPct val="150000"/>
              </a:lnSpc>
            </a:pPr>
            <a:r>
              <a:rPr lang="en-US" altLang="en-US" sz="2000" b="1" smtClean="0"/>
              <a:t>Smokers</a:t>
            </a:r>
          </a:p>
          <a:p>
            <a:pPr lvl="1">
              <a:lnSpc>
                <a:spcPct val="150000"/>
              </a:lnSpc>
            </a:pPr>
            <a:r>
              <a:rPr lang="en-US" altLang="en-US" sz="2000" b="1" smtClean="0"/>
              <a:t>Loss of protective sensation or structural abnormalities</a:t>
            </a:r>
          </a:p>
          <a:p>
            <a:pPr lvl="1">
              <a:lnSpc>
                <a:spcPct val="150000"/>
              </a:lnSpc>
            </a:pPr>
            <a:r>
              <a:rPr lang="en-US" altLang="en-US" sz="2000" b="1" smtClean="0"/>
              <a:t>History of prior lower-extremity complications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Foot Care (4)</a:t>
            </a:r>
          </a:p>
        </p:txBody>
      </p:sp>
      <p:pic>
        <p:nvPicPr>
          <p:cNvPr id="106499"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1):S48</a:t>
            </a:r>
          </a:p>
        </p:txBody>
      </p:sp>
      <p:sp>
        <p:nvSpPr>
          <p:cNvPr id="106501" name="Content Placeholder 7"/>
          <p:cNvSpPr>
            <a:spLocks noGrp="1"/>
          </p:cNvSpPr>
          <p:nvPr>
            <p:ph idx="1"/>
          </p:nvPr>
        </p:nvSpPr>
        <p:spPr>
          <a:xfrm>
            <a:off x="457200" y="1752600"/>
            <a:ext cx="8229600" cy="4038600"/>
          </a:xfrm>
        </p:spPr>
        <p:txBody>
          <a:bodyPr/>
          <a:lstStyle/>
          <a:p>
            <a:pPr>
              <a:lnSpc>
                <a:spcPct val="150000"/>
              </a:lnSpc>
            </a:pPr>
            <a:r>
              <a:rPr lang="en-US" altLang="en-US" sz="2400" b="1" smtClean="0"/>
              <a:t>Initial screening for peripheral arterial disease (PAD) </a:t>
            </a:r>
          </a:p>
          <a:p>
            <a:pPr lvl="1">
              <a:lnSpc>
                <a:spcPct val="150000"/>
              </a:lnSpc>
            </a:pPr>
            <a:r>
              <a:rPr lang="en-US" altLang="en-US" sz="2000" b="1" smtClean="0"/>
              <a:t>Include a history for claudication, assessment of pedal pulses</a:t>
            </a:r>
          </a:p>
          <a:p>
            <a:pPr lvl="1">
              <a:lnSpc>
                <a:spcPct val="150000"/>
              </a:lnSpc>
            </a:pPr>
            <a:r>
              <a:rPr lang="en-US" altLang="en-US" sz="2000" b="1" smtClean="0"/>
              <a:t>Consider obtaining an ankle-brachial index (ABI); many patients with PAD are asymptomatic</a:t>
            </a:r>
          </a:p>
          <a:p>
            <a:pPr>
              <a:lnSpc>
                <a:spcPct val="150000"/>
              </a:lnSpc>
            </a:pPr>
            <a:r>
              <a:rPr lang="en-US" altLang="en-US" sz="2400" b="1" smtClean="0"/>
              <a:t>Refer patients with significant claudication or a positive ABI for further vascular assessment </a:t>
            </a:r>
          </a:p>
          <a:p>
            <a:pPr lvl="1">
              <a:lnSpc>
                <a:spcPct val="150000"/>
              </a:lnSpc>
            </a:pPr>
            <a:r>
              <a:rPr lang="en-US" altLang="en-US" sz="2000" b="1" smtClean="0"/>
              <a:t>Consider exercise, medications, surgical options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Recommendations: </a:t>
            </a:r>
            <a:br>
              <a:rPr lang="en-US" sz="4000" dirty="0" smtClean="0"/>
            </a:br>
            <a:r>
              <a:rPr lang="en-US" sz="4000" dirty="0" smtClean="0"/>
              <a:t>Foot Care (4)</a:t>
            </a:r>
          </a:p>
        </p:txBody>
      </p:sp>
      <p:pic>
        <p:nvPicPr>
          <p:cNvPr id="107523" name="Picture 11" descr="ADA Logo Gray Cropped.jpg"/>
          <p:cNvPicPr>
            <a:picLocks noChangeAspect="1"/>
          </p:cNvPicPr>
          <p:nvPr/>
        </p:nvPicPr>
        <p:blipFill>
          <a:blip r:embed="rId3">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7656513" y="8382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800">
                <a:latin typeface="Verdana" pitchFamily="34" charset="0"/>
              </a:rPr>
              <a:t>ADA. VI. Prevention, Management of Complications. Diabetes Care 2014;37(suppl 1):S48</a:t>
            </a:r>
          </a:p>
        </p:txBody>
      </p:sp>
      <p:sp>
        <p:nvSpPr>
          <p:cNvPr id="107525" name="Content Placeholder 7"/>
          <p:cNvSpPr>
            <a:spLocks noGrp="1"/>
          </p:cNvSpPr>
          <p:nvPr>
            <p:ph idx="1"/>
          </p:nvPr>
        </p:nvSpPr>
        <p:spPr>
          <a:xfrm>
            <a:off x="457200" y="1752600"/>
            <a:ext cx="8229600" cy="4038600"/>
          </a:xfrm>
        </p:spPr>
        <p:txBody>
          <a:bodyPr/>
          <a:lstStyle/>
          <a:p>
            <a:pPr>
              <a:lnSpc>
                <a:spcPct val="150000"/>
              </a:lnSpc>
            </a:pPr>
            <a:r>
              <a:rPr lang="en-US" altLang="en-US" sz="2400" b="1" smtClean="0"/>
              <a:t>Initial screening for peripheral arterial disease (PAD) </a:t>
            </a:r>
          </a:p>
          <a:p>
            <a:pPr lvl="1">
              <a:lnSpc>
                <a:spcPct val="150000"/>
              </a:lnSpc>
            </a:pPr>
            <a:r>
              <a:rPr lang="en-US" altLang="en-US" sz="2000" b="1" smtClean="0"/>
              <a:t>Include a history for claudication, assessment of pedal pulses</a:t>
            </a:r>
          </a:p>
          <a:p>
            <a:pPr lvl="1">
              <a:lnSpc>
                <a:spcPct val="150000"/>
              </a:lnSpc>
            </a:pPr>
            <a:r>
              <a:rPr lang="en-US" altLang="en-US" sz="2000" b="1" smtClean="0"/>
              <a:t>Consider obtaining an ankle-brachial index (ABI); many patients with PAD are asymptomatic</a:t>
            </a:r>
          </a:p>
          <a:p>
            <a:pPr>
              <a:lnSpc>
                <a:spcPct val="150000"/>
              </a:lnSpc>
            </a:pPr>
            <a:r>
              <a:rPr lang="en-US" altLang="en-US" sz="2400" b="1" smtClean="0"/>
              <a:t>Refer patients with significant claudication or a positive ABI for further vascular assessment </a:t>
            </a:r>
          </a:p>
          <a:p>
            <a:pPr lvl="1">
              <a:lnSpc>
                <a:spcPct val="150000"/>
              </a:lnSpc>
            </a:pPr>
            <a:r>
              <a:rPr lang="en-US" altLang="en-US" sz="2000" b="1" smtClean="0"/>
              <a:t>Consider exercise, medications, surgical options</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Content Placeholder 3" descr="wasim_akram(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80225"/>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5575"/>
            <a:ext cx="8229600" cy="1252538"/>
          </a:xfrm>
        </p:spPr>
        <p:txBody>
          <a:bodyPr/>
          <a:lstStyle/>
          <a:p>
            <a:pPr>
              <a:defRPr/>
            </a:pPr>
            <a:endParaRPr lang="en-US" smtClean="0"/>
          </a:p>
        </p:txBody>
      </p:sp>
      <p:pic>
        <p:nvPicPr>
          <p:cNvPr id="109571" name="Content Placeholder 3" descr="celebrities_diabetes_s10_larry_kin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479</TotalTime>
  <Words>6805</Words>
  <Application>Microsoft Office PowerPoint</Application>
  <PresentationFormat>On-screen Show (4:3)</PresentationFormat>
  <Paragraphs>889</Paragraphs>
  <Slides>129</Slides>
  <Notes>80</Notes>
  <HiddenSlides>3</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129</vt:i4>
      </vt:variant>
    </vt:vector>
  </HeadingPairs>
  <TitlesOfParts>
    <vt:vector size="142" baseType="lpstr">
      <vt:lpstr>Arial</vt:lpstr>
      <vt:lpstr>Corbel</vt:lpstr>
      <vt:lpstr>Wingdings 2</vt:lpstr>
      <vt:lpstr>Wingdings</vt:lpstr>
      <vt:lpstr>Wingdings 3</vt:lpstr>
      <vt:lpstr>Calibri</vt:lpstr>
      <vt:lpstr>Trebuchet MS</vt:lpstr>
      <vt:lpstr>Symbol</vt:lpstr>
      <vt:lpstr>Times New Roman</vt:lpstr>
      <vt:lpstr>Verdana</vt:lpstr>
      <vt:lpstr>Arial Black</vt:lpstr>
      <vt:lpstr>Garamond</vt:lpstr>
      <vt:lpstr>Module</vt:lpstr>
      <vt:lpstr>MANAGEMENT OF TYPE 2 DIABETES: RECENT UPDATES</vt:lpstr>
      <vt:lpstr>Standards of Medical Care in Diabetes—2014</vt:lpstr>
      <vt:lpstr>Global situation of Diabetes Mellitus </vt:lpstr>
      <vt:lpstr>Contents</vt:lpstr>
      <vt:lpstr>Global Prevalence of Diabetes</vt:lpstr>
      <vt:lpstr>High prevalence of Diabetes</vt:lpstr>
      <vt:lpstr>Diabetes: the global burden</vt:lpstr>
      <vt:lpstr>Top 10 countries  of diabetes (20-79 years), 2013</vt:lpstr>
      <vt:lpstr>Global health expenditure due to diabetes (20-79 years)</vt:lpstr>
      <vt:lpstr>List of Countries with the highest numbers of estimated cases of diabetes for 2000 and 2030</vt:lpstr>
      <vt:lpstr>Understanding Diabetes</vt:lpstr>
      <vt:lpstr>PowerPoint Presentation</vt:lpstr>
      <vt:lpstr>PowerPoint Presentation</vt:lpstr>
      <vt:lpstr>PowerPoint Presentation</vt:lpstr>
      <vt:lpstr>Type 2 Diabetes:  A Dual Defect Disease</vt:lpstr>
      <vt:lpstr>Course of Type 2 Diabetes</vt:lpstr>
      <vt:lpstr>Progressive Nature of Type 2 Diabetes </vt:lpstr>
      <vt:lpstr>Progression to Type 2 Diabetes</vt:lpstr>
      <vt:lpstr>Glycemic recommendations  of Type 2 Diabetes</vt:lpstr>
      <vt:lpstr>Recommendations: Glycemic Goals in Adults (1)</vt:lpstr>
      <vt:lpstr>Recommendations: Glycemic Goals in Adults (2)</vt:lpstr>
      <vt:lpstr>Recommendations: Glycemic Goals in Adults (3)</vt:lpstr>
      <vt:lpstr>Approach to Management of Hyperglycemia</vt:lpstr>
      <vt:lpstr>Glycemic Recommendations for Non-pregnant Adults (1)</vt:lpstr>
      <vt:lpstr>Glycemic Recommendations for Non-pregnant Adults (2)</vt:lpstr>
      <vt:lpstr>Glycemic Recommendations for Non-pregnant Adults (3)</vt:lpstr>
      <vt:lpstr>Management of Type 2 Diabetes</vt:lpstr>
      <vt:lpstr>3 ‘D’ for Management </vt:lpstr>
      <vt:lpstr>PowerPoint Presentation</vt:lpstr>
      <vt:lpstr> Control of DM by dietary measure by taking of-</vt:lpstr>
      <vt:lpstr>Daily Energy intake (In calories) Should be</vt:lpstr>
      <vt:lpstr>PowerPoint Presentation</vt:lpstr>
      <vt:lpstr>When to start Insulin</vt:lpstr>
      <vt:lpstr>PowerPoint Presentation</vt:lpstr>
      <vt:lpstr>Side effect:</vt:lpstr>
      <vt:lpstr>Combination oral hypoglycaemic drug &amp; insulin: </vt:lpstr>
      <vt:lpstr>Recommendations: Therapy for Type 2 Diabetes (1)</vt:lpstr>
      <vt:lpstr>Recommendations: Therapy for Type 2 Diabetes (2)</vt:lpstr>
      <vt:lpstr>Recommendations: Therapy for Type 2 Diabetes (3)</vt:lpstr>
      <vt:lpstr>Antihyperglycemic Therapy in Type 2 Diabetes</vt:lpstr>
      <vt:lpstr>Antihyperglycemic Therapy in Type 2 Diabetes</vt:lpstr>
      <vt:lpstr>Antihyperglycemic Therapy in Type 2 Diabetes</vt:lpstr>
      <vt:lpstr>Antihyperglycemic Therapy in Type 2 Diabetes</vt:lpstr>
      <vt:lpstr>Antihyperglycemic Therapy in Type 2 Diabetes</vt:lpstr>
      <vt:lpstr>Recommendations:  Physical Activity</vt:lpstr>
      <vt:lpstr>Recommendations:  Hypoglycemia (1)</vt:lpstr>
      <vt:lpstr>Recommendations:  Hypoglycemia (2)</vt:lpstr>
      <vt:lpstr>Recommendations:  Hypoglycemia (3)</vt:lpstr>
      <vt:lpstr>Diabetic Complications</vt:lpstr>
      <vt:lpstr>Complications of Diabetes</vt:lpstr>
      <vt:lpstr>Cardiovascular Disease</vt:lpstr>
      <vt:lpstr>Kidney Disease</vt:lpstr>
      <vt:lpstr>Eye Disease</vt:lpstr>
      <vt:lpstr>Nerve Damage</vt:lpstr>
      <vt:lpstr>Pregnancy Complications</vt:lpstr>
      <vt:lpstr>Other Complications</vt:lpstr>
      <vt:lpstr>Management of Type 2 Diabetes</vt:lpstr>
      <vt:lpstr>Cardiovascular Disease</vt:lpstr>
      <vt:lpstr>Recommendations: Hypertension/ Blood Pressure Control</vt:lpstr>
      <vt:lpstr>Recommendations: Hypertension/ Blood Pressure Control</vt:lpstr>
      <vt:lpstr>Recommendations: Hypertension/ Blood Pressure Control</vt:lpstr>
      <vt:lpstr>Recommendations: Hypertension/ Blood Pressure Control</vt:lpstr>
      <vt:lpstr>Recommendations: Hypertension/ Blood Pressure Control</vt:lpstr>
      <vt:lpstr>Recommendations: Hypertension/ Blood Pressure Control</vt:lpstr>
      <vt:lpstr>Recommendations: Dyslipidemia/ Lipid Management (1)</vt:lpstr>
      <vt:lpstr>Recommendations: Dyslipidemia/ Lipid Management (2)</vt:lpstr>
      <vt:lpstr>Recommendations: Dyslipidemia/ Lipid Management (3)</vt:lpstr>
      <vt:lpstr>Recommendations: Dyslipidemia/ Lipid Management (4)</vt:lpstr>
      <vt:lpstr>Recommendations: Dyslipidemia/ Lipid Management (5)</vt:lpstr>
      <vt:lpstr>Recommendations: Dyslipidemia/ Lipid Management (6)</vt:lpstr>
      <vt:lpstr>Recommendations: Glycemic, Blood Pressure, Lipid Control in Adults</vt:lpstr>
      <vt:lpstr>Recommendations: Antiplatelet Agents (1)</vt:lpstr>
      <vt:lpstr>Recommendations: Antiplatelet Agents (2)</vt:lpstr>
      <vt:lpstr>Recommendations: Antiplatelet Agents (3)</vt:lpstr>
      <vt:lpstr>Recommendations: Smoking Cessation</vt:lpstr>
      <vt:lpstr>Recommendations: Cardiovascular Disease (1)</vt:lpstr>
      <vt:lpstr>Recommendations: Cardiovascular Disease (2)</vt:lpstr>
      <vt:lpstr>Recommendations: Cardiovascular Disease (3)</vt:lpstr>
      <vt:lpstr>Recommendations:  Nephropathy</vt:lpstr>
      <vt:lpstr>Recommendations:  Nephropathy (1)</vt:lpstr>
      <vt:lpstr>Recommendations:  Nephropathy (2)</vt:lpstr>
      <vt:lpstr>Recommendations:  Nephropathy (3)</vt:lpstr>
      <vt:lpstr>Recommendations:  Nephropathy (4)</vt:lpstr>
      <vt:lpstr>Management of CKD in Diabetes (1)</vt:lpstr>
      <vt:lpstr>Management of CKD in Diabetes (2)</vt:lpstr>
      <vt:lpstr>Recommendations:  Retinopathy</vt:lpstr>
      <vt:lpstr>Recommendations:  Retinopathy (1)</vt:lpstr>
      <vt:lpstr>Recommendations:  Retinopathy (2)</vt:lpstr>
      <vt:lpstr>Recommendations:  Retinopathy (3)</vt:lpstr>
      <vt:lpstr>Recommendations:  Retinopathy (4)</vt:lpstr>
      <vt:lpstr>Recommendations: Neuropathy Screening, Treatment (1)</vt:lpstr>
      <vt:lpstr>Recommendations: Neuropathy Screening, Treatment (2)</vt:lpstr>
      <vt:lpstr>Recommendations:  Foot Care (1)</vt:lpstr>
      <vt:lpstr>Recommendations:  Foot Care (2)</vt:lpstr>
      <vt:lpstr>Recommendations:  Foot Care (3)</vt:lpstr>
      <vt:lpstr>Recommendations:  Foot Care (4)</vt:lpstr>
      <vt:lpstr>Recommendations:  Foot Care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start Insulin Therapy</vt:lpstr>
      <vt:lpstr>Now Rx with insulin: </vt:lpstr>
      <vt:lpstr>PowerPoint Presentation</vt:lpstr>
      <vt:lpstr>PowerPoint Presentation</vt:lpstr>
      <vt:lpstr>Practical Guidelines for Starting  Basal Insulin in Type 2 Diabetes</vt:lpstr>
      <vt:lpstr>Initiating Insulin Therapy in DM</vt:lpstr>
      <vt:lpstr>Intensive Insulin Therapy </vt:lpstr>
      <vt:lpstr>Why to start Insulin</vt:lpstr>
      <vt:lpstr>Why to start Insulin</vt:lpstr>
      <vt:lpstr>Extra- glycemic Effects of Insulin in Type 2 Diabetes</vt:lpstr>
      <vt:lpstr>Initiating Insulin Therapy in Type 2 DM</vt:lpstr>
      <vt:lpstr>When Insulin therapy can be started?</vt:lpstr>
      <vt:lpstr>Insulin therapy for type 2 diabetes depends on the severity of the disease </vt:lpstr>
      <vt:lpstr>Insulin therapy for type 2 diabetes depends on the severity of the disease </vt:lpstr>
      <vt:lpstr>Life style change and Maintaining of discipline has an important role.</vt:lpstr>
      <vt:lpstr>Short-term intensive Insulin therapy in newly diagnosed Type-2 diabetes</vt:lpstr>
      <vt:lpstr>Considerations in elderly patients</vt:lpstr>
      <vt:lpstr>PowerPoint Presentation</vt:lpstr>
      <vt:lpstr>PowerPoint Presentation</vt:lpstr>
      <vt:lpstr>PowerPoint Presentation</vt:lpstr>
      <vt:lpstr>PowerPoint Presentation</vt:lpstr>
      <vt:lpstr>Conclusion</vt:lpstr>
      <vt:lpstr>Take home messages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Type 2 Diabetes: Recent Updates</dc:title>
  <dc:creator>andalib</dc:creator>
  <cp:lastModifiedBy>Prof. Tarik</cp:lastModifiedBy>
  <cp:revision>67</cp:revision>
  <dcterms:created xsi:type="dcterms:W3CDTF">2006-08-16T00:00:00Z</dcterms:created>
  <dcterms:modified xsi:type="dcterms:W3CDTF">2014-03-12T17:43:16Z</dcterms:modified>
</cp:coreProperties>
</file>